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70" r:id="rId4"/>
    <p:sldId id="354" r:id="rId5"/>
    <p:sldId id="374" r:id="rId6"/>
    <p:sldId id="262" r:id="rId7"/>
    <p:sldId id="263" r:id="rId8"/>
    <p:sldId id="264" r:id="rId9"/>
    <p:sldId id="312" r:id="rId10"/>
    <p:sldId id="277" r:id="rId11"/>
    <p:sldId id="278" r:id="rId12"/>
    <p:sldId id="279" r:id="rId13"/>
    <p:sldId id="283" r:id="rId14"/>
    <p:sldId id="285" r:id="rId15"/>
    <p:sldId id="329" r:id="rId16"/>
    <p:sldId id="330" r:id="rId17"/>
    <p:sldId id="348" r:id="rId18"/>
    <p:sldId id="331" r:id="rId19"/>
    <p:sldId id="347" r:id="rId20"/>
    <p:sldId id="332" r:id="rId21"/>
    <p:sldId id="333" r:id="rId22"/>
    <p:sldId id="364" r:id="rId23"/>
    <p:sldId id="334" r:id="rId24"/>
    <p:sldId id="366" r:id="rId25"/>
    <p:sldId id="368" r:id="rId26"/>
    <p:sldId id="335" r:id="rId27"/>
    <p:sldId id="336" r:id="rId28"/>
    <p:sldId id="337" r:id="rId29"/>
    <p:sldId id="362" r:id="rId30"/>
    <p:sldId id="338" r:id="rId31"/>
    <p:sldId id="369" r:id="rId32"/>
    <p:sldId id="339" r:id="rId33"/>
    <p:sldId id="340" r:id="rId34"/>
    <p:sldId id="341" r:id="rId35"/>
    <p:sldId id="342" r:id="rId36"/>
    <p:sldId id="343" r:id="rId37"/>
    <p:sldId id="344" r:id="rId38"/>
    <p:sldId id="345" r:id="rId39"/>
    <p:sldId id="346" r:id="rId40"/>
    <p:sldId id="375" r:id="rId41"/>
    <p:sldId id="373" r:id="rId42"/>
    <p:sldId id="349" r:id="rId43"/>
    <p:sldId id="271" r:id="rId44"/>
    <p:sldId id="352" r:id="rId45"/>
    <p:sldId id="357" r:id="rId46"/>
    <p:sldId id="371" r:id="rId47"/>
    <p:sldId id="355" r:id="rId48"/>
    <p:sldId id="356" r:id="rId49"/>
    <p:sldId id="311" r:id="rId50"/>
    <p:sldId id="325" r:id="rId51"/>
    <p:sldId id="326" r:id="rId52"/>
  </p:sldIdLst>
  <p:sldSz cx="12192000" cy="6858000"/>
  <p:notesSz cx="6784975" cy="9906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zyna Budnik" initials="K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00"/>
    <a:srgbClr val="D3359B"/>
    <a:srgbClr val="E820E8"/>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Styl z motywem 2 — Ak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Styl ciemny 1 — Ak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Styl z motywem 2 — Ak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Styl pośredn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03447BB-5D67-496B-8E87-E561075AD55C}" styleName="Styl ciemny 1 — Ak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5" autoAdjust="0"/>
    <p:restoredTop sz="94660" autoAdjust="0"/>
  </p:normalViewPr>
  <p:slideViewPr>
    <p:cSldViewPr snapToGrid="0">
      <p:cViewPr varScale="1">
        <p:scale>
          <a:sx n="105" d="100"/>
          <a:sy n="105" d="100"/>
        </p:scale>
        <p:origin x="114" y="318"/>
      </p:cViewPr>
      <p:guideLst>
        <p:guide orient="horz" pos="2160"/>
        <p:guide pos="3840"/>
      </p:guideLst>
    </p:cSldViewPr>
  </p:slideViewPr>
  <p:outlineViewPr>
    <p:cViewPr>
      <p:scale>
        <a:sx n="33" d="100"/>
        <a:sy n="33" d="100"/>
      </p:scale>
      <p:origin x="0" y="68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MATERIA&#321;Y%20DO%20PREZENTACJI\wpf%20wykresy%20DO%20PREZENTACJ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MATERIA&#321;Y%20DO%20PREZENTACJI\wpf%20wykresy%20DO%20PREZENTACJ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REZENTACJA\wpf%20wykresy%20DO%20PREZENTACJI.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'WSZYSTKO (2)'!$D$61</c:f>
              <c:strCache>
                <c:ptCount val="1"/>
                <c:pt idx="0">
                  <c:v>BIEŻĄCE</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05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'WSZYSTKO (2)'!$E$59:$L$60</c:f>
              <c:multiLvlStrCache>
                <c:ptCount val="8"/>
                <c:lvl>
                  <c:pt idx="0">
                    <c:v>DOCHODY OGÓŁEM
 94 889 121</c:v>
                  </c:pt>
                  <c:pt idx="1">
                    <c:v>WYDATKI OGÓŁEM
94 006 452 </c:v>
                  </c:pt>
                  <c:pt idx="2">
                    <c:v>DOCHODY OGÓŁEM
90 120 349 </c:v>
                  </c:pt>
                  <c:pt idx="3">
                    <c:v>WYDATKI OGÓŁEM
87 697 731 </c:v>
                  </c:pt>
                  <c:pt idx="4">
                    <c:v>DOCHODY OGÓŁEM
90 485 777 </c:v>
                  </c:pt>
                  <c:pt idx="5">
                    <c:v>WYDATKI OGÓŁEM
88 333 620 </c:v>
                  </c:pt>
                  <c:pt idx="6">
                    <c:v>DOCHODY OGÓŁEM
90 929 142 </c:v>
                  </c:pt>
                  <c:pt idx="7">
                    <c:v>WYDATKI OGÓŁEM
88 726 985 </c:v>
                  </c:pt>
                </c:lvl>
                <c:lvl>
                  <c:pt idx="0">
                    <c:v>2019</c:v>
                  </c:pt>
                  <c:pt idx="2">
                    <c:v>2020</c:v>
                  </c:pt>
                  <c:pt idx="4">
                    <c:v>2021</c:v>
                  </c:pt>
                  <c:pt idx="6">
                    <c:v>2022</c:v>
                  </c:pt>
                </c:lvl>
              </c:multiLvlStrCache>
            </c:multiLvlStrRef>
          </c:cat>
          <c:val>
            <c:numRef>
              <c:f>'WSZYSTKO (2)'!$E$61:$L$61</c:f>
              <c:numCache>
                <c:formatCode>#,##0</c:formatCode>
                <c:ptCount val="8"/>
                <c:pt idx="0" formatCode="#,##0_ ;\-#,##0\ ">
                  <c:v>89754121</c:v>
                </c:pt>
                <c:pt idx="1">
                  <c:v>79745836</c:v>
                </c:pt>
                <c:pt idx="2" formatCode="#,##0_ ;\-#,##0\ ">
                  <c:v>90019575</c:v>
                </c:pt>
                <c:pt idx="3" formatCode="#,##0_ ;\-#,##0\ ">
                  <c:v>80568727</c:v>
                </c:pt>
                <c:pt idx="4" formatCode="#,##0_ ;\-#,##0\ ">
                  <c:v>90385003</c:v>
                </c:pt>
                <c:pt idx="5" formatCode="#,##0_ ;\-#,##0\ ">
                  <c:v>80666485</c:v>
                </c:pt>
                <c:pt idx="6" formatCode="#,##0_ ;\-#,##0\ ">
                  <c:v>90828368</c:v>
                </c:pt>
                <c:pt idx="7" formatCode="#,##0_ ;\-#,##0\ ">
                  <c:v>80576491</c:v>
                </c:pt>
              </c:numCache>
            </c:numRef>
          </c:val>
          <c:extLst>
            <c:ext xmlns:c16="http://schemas.microsoft.com/office/drawing/2014/chart" uri="{C3380CC4-5D6E-409C-BE32-E72D297353CC}">
              <c16:uniqueId val="{00000000-4104-4BBA-B598-789686A418D9}"/>
            </c:ext>
          </c:extLst>
        </c:ser>
        <c:ser>
          <c:idx val="1"/>
          <c:order val="1"/>
          <c:tx>
            <c:strRef>
              <c:f>'WSZYSTKO (2)'!$D$62</c:f>
              <c:strCache>
                <c:ptCount val="1"/>
                <c:pt idx="0">
                  <c:v>MAJĄTKOWE</c:v>
                </c:pt>
              </c:strCache>
            </c:strRef>
          </c:tx>
          <c:spPr>
            <a:solidFill>
              <a:srgbClr val="009900"/>
            </a:solidFill>
            <a:ln>
              <a:noFill/>
            </a:ln>
            <a:effectLst/>
          </c:spPr>
          <c:invertIfNegative val="0"/>
          <c:dLbls>
            <c:dLbl>
              <c:idx val="0"/>
              <c:spPr>
                <a:noFill/>
                <a:ln>
                  <a:noFill/>
                </a:ln>
                <a:effectLst/>
              </c:spPr>
              <c:txPr>
                <a:bodyPr rot="-5400000" spcFirstLastPara="1" vertOverflow="ellipsis" wrap="square" anchor="ctr" anchorCtr="1"/>
                <a:lstStyle/>
                <a:p>
                  <a:pPr>
                    <a:defRPr sz="9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0-C760-4460-93D7-0B8A83BBE5AC}"/>
                </c:ext>
              </c:extLst>
            </c:dLbl>
            <c:dLbl>
              <c:idx val="2"/>
              <c:layout>
                <c:manualLayout>
                  <c:x val="-3.1745777006461501E-3"/>
                  <c:y val="-7.5805515346424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04-4BBA-B598-789686A418D9}"/>
                </c:ext>
              </c:extLst>
            </c:dLbl>
            <c:dLbl>
              <c:idx val="4"/>
              <c:layout>
                <c:manualLayout>
                  <c:x val="-8.5898947601111598E-17"/>
                  <c:y val="-7.3475591783800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04-4BBA-B598-789686A418D9}"/>
                </c:ext>
              </c:extLst>
            </c:dLbl>
            <c:dLbl>
              <c:idx val="6"/>
              <c:layout>
                <c:manualLayout>
                  <c:x val="-1.92675348402057E-3"/>
                  <c:y val="-7.4252164743178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04-4BBA-B598-789686A418D9}"/>
                </c:ext>
              </c:extLst>
            </c:dLbl>
            <c:spPr>
              <a:noFill/>
              <a:ln>
                <a:noFill/>
              </a:ln>
              <a:effectLst/>
            </c:spPr>
            <c:txPr>
              <a:bodyPr rot="-5400000" spcFirstLastPara="1" vertOverflow="ellipsis" wrap="square" anchor="ctr" anchorCtr="1"/>
              <a:lstStyle/>
              <a:p>
                <a:pPr>
                  <a:defRPr sz="105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'WSZYSTKO (2)'!$E$59:$L$60</c:f>
              <c:multiLvlStrCache>
                <c:ptCount val="8"/>
                <c:lvl>
                  <c:pt idx="0">
                    <c:v>DOCHODY OGÓŁEM
 94 889 121</c:v>
                  </c:pt>
                  <c:pt idx="1">
                    <c:v>WYDATKI OGÓŁEM
94 006 452 </c:v>
                  </c:pt>
                  <c:pt idx="2">
                    <c:v>DOCHODY OGÓŁEM
90 120 349 </c:v>
                  </c:pt>
                  <c:pt idx="3">
                    <c:v>WYDATKI OGÓŁEM
87 697 731 </c:v>
                  </c:pt>
                  <c:pt idx="4">
                    <c:v>DOCHODY OGÓŁEM
90 485 777 </c:v>
                  </c:pt>
                  <c:pt idx="5">
                    <c:v>WYDATKI OGÓŁEM
88 333 620 </c:v>
                  </c:pt>
                  <c:pt idx="6">
                    <c:v>DOCHODY OGÓŁEM
90 929 142 </c:v>
                  </c:pt>
                  <c:pt idx="7">
                    <c:v>WYDATKI OGÓŁEM
88 726 985 </c:v>
                  </c:pt>
                </c:lvl>
                <c:lvl>
                  <c:pt idx="0">
                    <c:v>2019</c:v>
                  </c:pt>
                  <c:pt idx="2">
                    <c:v>2020</c:v>
                  </c:pt>
                  <c:pt idx="4">
                    <c:v>2021</c:v>
                  </c:pt>
                  <c:pt idx="6">
                    <c:v>2022</c:v>
                  </c:pt>
                </c:lvl>
              </c:multiLvlStrCache>
            </c:multiLvlStrRef>
          </c:cat>
          <c:val>
            <c:numRef>
              <c:f>'WSZYSTKO (2)'!$E$62:$L$62</c:f>
              <c:numCache>
                <c:formatCode>#,##0</c:formatCode>
                <c:ptCount val="8"/>
                <c:pt idx="0" formatCode="#,##0_ ;\-#,##0\ ">
                  <c:v>5135000</c:v>
                </c:pt>
                <c:pt idx="1">
                  <c:v>14260616</c:v>
                </c:pt>
                <c:pt idx="2" formatCode="#,##0_ ;\-#,##0\ ">
                  <c:v>100774</c:v>
                </c:pt>
                <c:pt idx="3" formatCode="#,##0_ ;\-#,##0\ ">
                  <c:v>7129004</c:v>
                </c:pt>
                <c:pt idx="4" formatCode="#,##0_ ;\-#,##0\ ">
                  <c:v>100774</c:v>
                </c:pt>
                <c:pt idx="5" formatCode="#,##0_ ;\-#,##0\ ">
                  <c:v>7667135</c:v>
                </c:pt>
                <c:pt idx="6" formatCode="#,##0_ ;\-#,##0\ ">
                  <c:v>100774</c:v>
                </c:pt>
                <c:pt idx="7" formatCode="#,##0_ ;\-#,##0\ ">
                  <c:v>8150494</c:v>
                </c:pt>
              </c:numCache>
            </c:numRef>
          </c:val>
          <c:extLst>
            <c:ext xmlns:c16="http://schemas.microsoft.com/office/drawing/2014/chart" uri="{C3380CC4-5D6E-409C-BE32-E72D297353CC}">
              <c16:uniqueId val="{00000004-4104-4BBA-B598-789686A418D9}"/>
            </c:ext>
          </c:extLst>
        </c:ser>
        <c:dLbls>
          <c:showLegendKey val="0"/>
          <c:showVal val="0"/>
          <c:showCatName val="0"/>
          <c:showSerName val="0"/>
          <c:showPercent val="0"/>
          <c:showBubbleSize val="0"/>
        </c:dLbls>
        <c:gapWidth val="150"/>
        <c:overlap val="100"/>
        <c:axId val="125328384"/>
        <c:axId val="125338368"/>
      </c:barChart>
      <c:catAx>
        <c:axId val="12532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pl-PL"/>
          </a:p>
        </c:txPr>
        <c:crossAx val="125338368"/>
        <c:crosses val="autoZero"/>
        <c:auto val="1"/>
        <c:lblAlgn val="ctr"/>
        <c:lblOffset val="100"/>
        <c:noMultiLvlLbl val="0"/>
      </c:catAx>
      <c:valAx>
        <c:axId val="125338368"/>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l-PL"/>
          </a:p>
        </c:txPr>
        <c:crossAx val="12532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Tahoma" panose="020B0604030504040204" pitchFamily="34" charset="0"/>
          <a:ea typeface="Tahoma" panose="020B0604030504040204" pitchFamily="34" charset="0"/>
          <a:cs typeface="Tahoma" panose="020B0604030504040204" pitchFamily="34" charset="0"/>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1.909721961160056E-2"/>
          <c:y val="2.5000000000000001E-2"/>
          <c:w val="0.96180556077679891"/>
          <c:h val="0.82810673665791779"/>
        </c:manualLayout>
      </c:layout>
      <c:barChart>
        <c:barDir val="col"/>
        <c:grouping val="stacked"/>
        <c:varyColors val="0"/>
        <c:ser>
          <c:idx val="0"/>
          <c:order val="0"/>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7030A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9839-48F0-B952-ED5F400E2981}"/>
              </c:ext>
            </c:extLst>
          </c:dPt>
          <c:dPt>
            <c:idx val="1"/>
            <c:invertIfNegative val="0"/>
            <c:bubble3D val="0"/>
            <c:spPr>
              <a:solidFill>
                <a:srgbClr val="0099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9839-48F0-B952-ED5F400E2981}"/>
              </c:ext>
            </c:extLst>
          </c:dPt>
          <c:dPt>
            <c:idx val="2"/>
            <c:invertIfNegative val="0"/>
            <c:bubble3D val="0"/>
            <c:spPr>
              <a:solidFill>
                <a:srgbClr val="7030A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9839-48F0-B952-ED5F400E2981}"/>
              </c:ext>
            </c:extLst>
          </c:dPt>
          <c:dPt>
            <c:idx val="3"/>
            <c:invertIfNegative val="0"/>
            <c:bubble3D val="0"/>
            <c:spPr>
              <a:solidFill>
                <a:srgbClr val="0099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9839-48F0-B952-ED5F400E2981}"/>
              </c:ext>
            </c:extLst>
          </c:dPt>
          <c:dPt>
            <c:idx val="4"/>
            <c:invertIfNegative val="0"/>
            <c:bubble3D val="0"/>
            <c:spPr>
              <a:solidFill>
                <a:srgbClr val="7030A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9839-48F0-B952-ED5F400E2981}"/>
              </c:ext>
            </c:extLst>
          </c:dPt>
          <c:dPt>
            <c:idx val="5"/>
            <c:invertIfNegative val="0"/>
            <c:bubble3D val="0"/>
            <c:spPr>
              <a:solidFill>
                <a:srgbClr val="0099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A-9839-48F0-B952-ED5F400E2981}"/>
              </c:ext>
            </c:extLst>
          </c:dPt>
          <c:dPt>
            <c:idx val="6"/>
            <c:invertIfNegative val="0"/>
            <c:bubble3D val="0"/>
            <c:spPr>
              <a:solidFill>
                <a:srgbClr val="7030A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9839-48F0-B952-ED5F400E2981}"/>
              </c:ext>
            </c:extLst>
          </c:dPt>
          <c:dPt>
            <c:idx val="7"/>
            <c:invertIfNegative val="0"/>
            <c:bubble3D val="0"/>
            <c:spPr>
              <a:solidFill>
                <a:srgbClr val="0099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B-9839-48F0-B952-ED5F400E2981}"/>
              </c:ext>
            </c:extLst>
          </c:dPt>
          <c:dLbls>
            <c:dLbl>
              <c:idx val="1"/>
              <c:layout>
                <c:manualLayout>
                  <c:x val="3.1670621545922843E-3"/>
                  <c:y val="-0.13853028605342466"/>
                </c:manualLayout>
              </c:layout>
              <c:spPr>
                <a:noFill/>
                <a:ln>
                  <a:noFill/>
                </a:ln>
                <a:effectLst/>
              </c:spPr>
              <c:txPr>
                <a:bodyPr rot="-5400000" spcFirstLastPara="1" vertOverflow="ellipsis" wrap="square" lIns="38100" tIns="19050" rIns="38100" bIns="19050" anchor="ctr" anchorCtr="1">
                  <a:spAutoFit/>
                </a:bodyPr>
                <a:lstStyle/>
                <a:p>
                  <a:pPr>
                    <a:defRPr sz="18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39-48F0-B952-ED5F400E2981}"/>
                </c:ext>
              </c:extLst>
            </c:dLbl>
            <c:dLbl>
              <c:idx val="3"/>
              <c:layout>
                <c:manualLayout>
                  <c:x val="-5.8062135428782139E-17"/>
                  <c:y val="-0.20792722547108525"/>
                </c:manualLayout>
              </c:layout>
              <c:spPr>
                <a:noFill/>
                <a:ln>
                  <a:noFill/>
                </a:ln>
                <a:effectLst/>
              </c:spPr>
              <c:txPr>
                <a:bodyPr rot="-5400000" spcFirstLastPara="1" vertOverflow="ellipsis" wrap="square" lIns="38100" tIns="19050" rIns="38100" bIns="19050" anchor="ctr" anchorCtr="1">
                  <a:spAutoFit/>
                </a:bodyPr>
                <a:lstStyle/>
                <a:p>
                  <a:pPr>
                    <a:defRPr sz="18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39-48F0-B952-ED5F400E2981}"/>
                </c:ext>
              </c:extLst>
            </c:dLbl>
            <c:dLbl>
              <c:idx val="5"/>
              <c:layout>
                <c:manualLayout>
                  <c:x val="-1.5835310772962582E-3"/>
                  <c:y val="-0.20272904483430801"/>
                </c:manualLayout>
              </c:layout>
              <c:spPr>
                <a:noFill/>
                <a:ln>
                  <a:noFill/>
                </a:ln>
                <a:effectLst/>
              </c:spPr>
              <c:txPr>
                <a:bodyPr rot="-5400000" spcFirstLastPara="1" vertOverflow="ellipsis" wrap="square" lIns="38100" tIns="19050" rIns="38100" bIns="19050" anchor="ctr" anchorCtr="1">
                  <a:spAutoFit/>
                </a:bodyPr>
                <a:lstStyle/>
                <a:p>
                  <a:pPr>
                    <a:defRPr sz="18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39-48F0-B952-ED5F400E2981}"/>
                </c:ext>
              </c:extLst>
            </c:dLbl>
            <c:dLbl>
              <c:idx val="7"/>
              <c:layout>
                <c:manualLayout>
                  <c:x val="-3.1670621545922843E-3"/>
                  <c:y val="-0.21312540610786226"/>
                </c:manualLayout>
              </c:layout>
              <c:spPr>
                <a:noFill/>
                <a:ln>
                  <a:noFill/>
                </a:ln>
                <a:effectLst/>
              </c:spPr>
              <c:txPr>
                <a:bodyPr rot="-5400000" spcFirstLastPara="1" vertOverflow="ellipsis" wrap="square" lIns="38100" tIns="19050" rIns="38100" bIns="19050" anchor="ctr" anchorCtr="1">
                  <a:spAutoFit/>
                </a:bodyPr>
                <a:lstStyle/>
                <a:p>
                  <a:pPr>
                    <a:defRPr sz="18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39-48F0-B952-ED5F400E2981}"/>
                </c:ext>
              </c:extLst>
            </c:dLbl>
            <c:spPr>
              <a:noFill/>
              <a:ln>
                <a:noFill/>
              </a:ln>
              <a:effectLst/>
            </c:spPr>
            <c:txPr>
              <a:bodyPr rot="-5400000" spcFirstLastPara="1" vertOverflow="ellipsis" wrap="square" lIns="38100" tIns="19050" rIns="38100" bIns="19050" anchor="ctr" anchorCtr="1">
                <a:spAutoFit/>
              </a:bodyPr>
              <a:lstStyle/>
              <a:p>
                <a:pPr>
                  <a:defRPr sz="18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'nadwyżka operacyjna (2)'!$E$19:$L$20</c:f>
              <c:multiLvlStrCache>
                <c:ptCount val="8"/>
                <c:lvl>
                  <c:pt idx="0">
                    <c:v>NADWYŻKA OPERACYJNA</c:v>
                  </c:pt>
                  <c:pt idx="1">
                    <c:v>NADWYŻKA BUDŻETOWA</c:v>
                  </c:pt>
                  <c:pt idx="2">
                    <c:v>NADWYŻKA OPERACYJNA</c:v>
                  </c:pt>
                  <c:pt idx="3">
                    <c:v>NADWYŻKA BUDŻETOWA</c:v>
                  </c:pt>
                  <c:pt idx="4">
                    <c:v>NADWYŻKA OPERACYJNA</c:v>
                  </c:pt>
                  <c:pt idx="5">
                    <c:v>NADWYŻKA BUDŻETOWA</c:v>
                  </c:pt>
                  <c:pt idx="6">
                    <c:v>NADWYŻKA OPERACYJNA</c:v>
                  </c:pt>
                  <c:pt idx="7">
                    <c:v>NADWYŻKA BUDŻETOWA</c:v>
                  </c:pt>
                </c:lvl>
                <c:lvl>
                  <c:pt idx="0">
                    <c:v>2019</c:v>
                  </c:pt>
                  <c:pt idx="2">
                    <c:v>2020</c:v>
                  </c:pt>
                  <c:pt idx="4">
                    <c:v>2021</c:v>
                  </c:pt>
                  <c:pt idx="6">
                    <c:v>2022</c:v>
                  </c:pt>
                </c:lvl>
              </c:multiLvlStrCache>
            </c:multiLvlStrRef>
          </c:cat>
          <c:val>
            <c:numRef>
              <c:f>'nadwyżka operacyjna (2)'!$E$21:$L$21</c:f>
              <c:numCache>
                <c:formatCode>#,##0</c:formatCode>
                <c:ptCount val="8"/>
                <c:pt idx="0">
                  <c:v>10008285</c:v>
                </c:pt>
                <c:pt idx="1">
                  <c:v>882669</c:v>
                </c:pt>
                <c:pt idx="2">
                  <c:v>9450848</c:v>
                </c:pt>
                <c:pt idx="3">
                  <c:v>2422618</c:v>
                </c:pt>
                <c:pt idx="4">
                  <c:v>9718518</c:v>
                </c:pt>
                <c:pt idx="5">
                  <c:v>2152157</c:v>
                </c:pt>
                <c:pt idx="6">
                  <c:v>10251877</c:v>
                </c:pt>
                <c:pt idx="7">
                  <c:v>2202157</c:v>
                </c:pt>
              </c:numCache>
            </c:numRef>
          </c:val>
          <c:extLst>
            <c:ext xmlns:c16="http://schemas.microsoft.com/office/drawing/2014/chart" uri="{C3380CC4-5D6E-409C-BE32-E72D297353CC}">
              <c16:uniqueId val="{0000000C-9839-48F0-B952-ED5F400E2981}"/>
            </c:ext>
          </c:extLst>
        </c:ser>
        <c:dLbls>
          <c:showLegendKey val="0"/>
          <c:showVal val="1"/>
          <c:showCatName val="0"/>
          <c:showSerName val="0"/>
          <c:showPercent val="0"/>
          <c:showBubbleSize val="0"/>
        </c:dLbls>
        <c:gapWidth val="41"/>
        <c:overlap val="100"/>
        <c:axId val="125418496"/>
        <c:axId val="125440768"/>
      </c:barChart>
      <c:catAx>
        <c:axId val="125418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65000"/>
                    <a:lumOff val="35000"/>
                  </a:schemeClr>
                </a:solidFill>
                <a:effectLst/>
                <a:latin typeface="+mn-lt"/>
                <a:ea typeface="+mn-ea"/>
                <a:cs typeface="+mn-cs"/>
              </a:defRPr>
            </a:pPr>
            <a:endParaRPr lang="pl-PL"/>
          </a:p>
        </c:txPr>
        <c:crossAx val="125440768"/>
        <c:crosses val="autoZero"/>
        <c:auto val="1"/>
        <c:lblAlgn val="ctr"/>
        <c:lblOffset val="100"/>
        <c:noMultiLvlLbl val="0"/>
      </c:catAx>
      <c:valAx>
        <c:axId val="125440768"/>
        <c:scaling>
          <c:orientation val="minMax"/>
        </c:scaling>
        <c:delete val="1"/>
        <c:axPos val="l"/>
        <c:numFmt formatCode="#,##0" sourceLinked="1"/>
        <c:majorTickMark val="none"/>
        <c:minorTickMark val="none"/>
        <c:tickLblPos val="none"/>
        <c:crossAx val="125418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4626451042362419E-2"/>
          <c:y val="1.3549048210440819E-2"/>
          <c:w val="0.93234168666067174"/>
          <c:h val="0.94063913220735218"/>
        </c:manualLayout>
      </c:layout>
      <c:barChart>
        <c:barDir val="col"/>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innerShdw blurRad="114300">
                <a:prstClr val="black"/>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'kwota długu'!$D$7:$P$7</c:f>
              <c:numCache>
                <c:formatCode>General</c:formatCode>
                <c:ptCount val="13"/>
                <c:pt idx="0">
                  <c:v>2019</c:v>
                </c:pt>
                <c:pt idx="1">
                  <c:v>2020</c:v>
                </c:pt>
                <c:pt idx="2">
                  <c:v>2021</c:v>
                </c:pt>
                <c:pt idx="3">
                  <c:v>2022</c:v>
                </c:pt>
                <c:pt idx="4">
                  <c:v>2023</c:v>
                </c:pt>
                <c:pt idx="5">
                  <c:v>2024</c:v>
                </c:pt>
                <c:pt idx="6">
                  <c:v>2025</c:v>
                </c:pt>
                <c:pt idx="7">
                  <c:v>2026</c:v>
                </c:pt>
                <c:pt idx="8">
                  <c:v>2027</c:v>
                </c:pt>
                <c:pt idx="9">
                  <c:v>2028</c:v>
                </c:pt>
                <c:pt idx="10">
                  <c:v>2028</c:v>
                </c:pt>
                <c:pt idx="11">
                  <c:v>2030</c:v>
                </c:pt>
                <c:pt idx="12">
                  <c:v>2031</c:v>
                </c:pt>
              </c:numCache>
            </c:numRef>
          </c:cat>
          <c:val>
            <c:numRef>
              <c:f>'kwota długu'!$D$10:$P$10</c:f>
              <c:numCache>
                <c:formatCode>0.00%</c:formatCode>
                <c:ptCount val="13"/>
                <c:pt idx="0">
                  <c:v>0.18532857249251997</c:v>
                </c:pt>
                <c:pt idx="1">
                  <c:v>0.16825331357738091</c:v>
                </c:pt>
                <c:pt idx="2">
                  <c:v>0.14378934205317154</c:v>
                </c:pt>
                <c:pt idx="3">
                  <c:v>0.11886984856846004</c:v>
                </c:pt>
                <c:pt idx="4">
                  <c:v>0.10307166608651891</c:v>
                </c:pt>
                <c:pt idx="5">
                  <c:v>7.4632477835883046E-2</c:v>
                </c:pt>
                <c:pt idx="6">
                  <c:v>4.9161264070764654E-2</c:v>
                </c:pt>
                <c:pt idx="7">
                  <c:v>4.1259270853598519E-2</c:v>
                </c:pt>
                <c:pt idx="8">
                  <c:v>3.3357277636432384E-2</c:v>
                </c:pt>
                <c:pt idx="9">
                  <c:v>2.2815745307661051E-2</c:v>
                </c:pt>
                <c:pt idx="10">
                  <c:v>1.3970551514554057E-2</c:v>
                </c:pt>
                <c:pt idx="11">
                  <c:v>9.7297051753931652E-3</c:v>
                </c:pt>
                <c:pt idx="12">
                  <c:v>5.4888588362322797E-3</c:v>
                </c:pt>
              </c:numCache>
            </c:numRef>
          </c:val>
          <c:extLst>
            <c:ext xmlns:c16="http://schemas.microsoft.com/office/drawing/2014/chart" uri="{C3380CC4-5D6E-409C-BE32-E72D297353CC}">
              <c16:uniqueId val="{00000000-451E-481C-B9D6-F37298CF73CB}"/>
            </c:ext>
          </c:extLst>
        </c:ser>
        <c:dLbls>
          <c:showLegendKey val="0"/>
          <c:showVal val="0"/>
          <c:showCatName val="0"/>
          <c:showSerName val="0"/>
          <c:showPercent val="0"/>
          <c:showBubbleSize val="0"/>
        </c:dLbls>
        <c:gapWidth val="100"/>
        <c:overlap val="-24"/>
        <c:axId val="125489920"/>
        <c:axId val="125491456"/>
      </c:barChart>
      <c:catAx>
        <c:axId val="12548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pl-PL"/>
          </a:p>
        </c:txPr>
        <c:crossAx val="125491456"/>
        <c:crosses val="autoZero"/>
        <c:auto val="1"/>
        <c:lblAlgn val="ctr"/>
        <c:lblOffset val="100"/>
        <c:noMultiLvlLbl val="0"/>
      </c:catAx>
      <c:valAx>
        <c:axId val="125491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2548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83C9CD-909F-4205-92F2-31FB98BDF92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145763F4-B391-47F0-9BB6-143F315C8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BF532D0-A1D1-4F6F-A4FA-0B8799AE2C84}"/>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5" name="Symbol zastępczy stopki 4">
            <a:extLst>
              <a:ext uri="{FF2B5EF4-FFF2-40B4-BE49-F238E27FC236}">
                <a16:creationId xmlns:a16="http://schemas.microsoft.com/office/drawing/2014/main" id="{D074B426-2019-4EAC-A0F9-0782A25C239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6F588B0-0A7E-4A10-A298-EFF78201F8D1}"/>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425526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4C01E2-5706-4D42-AA15-78BF9C27463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5F1EC0D-4BBB-43CF-8876-36CE73203B7E}"/>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20B9300-52E5-4EF9-9941-323CBC1CBCC1}"/>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5" name="Symbol zastępczy stopki 4">
            <a:extLst>
              <a:ext uri="{FF2B5EF4-FFF2-40B4-BE49-F238E27FC236}">
                <a16:creationId xmlns:a16="http://schemas.microsoft.com/office/drawing/2014/main" id="{B64F64B2-B15A-4A98-9C20-5521994CF22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0DB5CF3-9318-4ADD-96B7-DC15E604758C}"/>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114564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D72F44B-2021-413A-A242-10EA7B25127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24A1CC7-B136-4169-B80F-50D800D37044}"/>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FE5622B-022F-45FC-A133-BDE56A2A6087}"/>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5" name="Symbol zastępczy stopki 4">
            <a:extLst>
              <a:ext uri="{FF2B5EF4-FFF2-40B4-BE49-F238E27FC236}">
                <a16:creationId xmlns:a16="http://schemas.microsoft.com/office/drawing/2014/main" id="{900DE375-A602-4452-9ECA-E0A48E3CE42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AEB8D9C-1484-4DE7-9521-8702A2A4C04B}"/>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165825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5C34DF-8A6E-4D37-8116-1504AF6FBF2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3DC1068-17C1-41A0-8BFC-81464E9A5E51}"/>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47B2CE2-26ED-415A-A6DF-816A9454A760}"/>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5" name="Symbol zastępczy stopki 4">
            <a:extLst>
              <a:ext uri="{FF2B5EF4-FFF2-40B4-BE49-F238E27FC236}">
                <a16:creationId xmlns:a16="http://schemas.microsoft.com/office/drawing/2014/main" id="{72B22719-BD7F-4114-9057-9911E16AD7B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AC7A134-A56F-4279-8EAB-18B81907E9D5}"/>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228204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F0371-45CC-4661-B4EC-CA81FC8EBC3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91852E7-8E6E-403D-A02E-FE5E7351D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81F8D926-8471-41ED-8CAD-2BC4DF5FA781}"/>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5" name="Symbol zastępczy stopki 4">
            <a:extLst>
              <a:ext uri="{FF2B5EF4-FFF2-40B4-BE49-F238E27FC236}">
                <a16:creationId xmlns:a16="http://schemas.microsoft.com/office/drawing/2014/main" id="{0833CA72-C8B2-4C30-B76C-F0117D333D9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C5B6D86-0CCC-416D-B07B-DC407BBB36D9}"/>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52800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AE73FE-9C5F-4536-B874-A3BF7A5AE6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AC751F1-81F8-4284-ACF0-3DEFCF582DC9}"/>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D624A47-2352-41A1-99B4-165E62A46556}"/>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4438E81-CBEC-461C-9EF3-EC47CFCCE624}"/>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6" name="Symbol zastępczy stopki 5">
            <a:extLst>
              <a:ext uri="{FF2B5EF4-FFF2-40B4-BE49-F238E27FC236}">
                <a16:creationId xmlns:a16="http://schemas.microsoft.com/office/drawing/2014/main" id="{9DD2B0D8-249D-4B79-B7D6-B1E4BFAAAEF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39D19BC-2232-4A62-9E6C-7AB8682A2E07}"/>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141326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F87CA6-4F8B-4081-AC79-C7657270702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67BA0A2-9A28-42A7-A872-72004C736D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CCC17A8D-F620-4811-B64E-9A1EAF41360A}"/>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A3E0209-7BFF-4694-8194-F445D5AACC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19561E3C-29EE-4F10-9EB5-6CCEADA04654}"/>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4695A2A-BAA9-4281-935F-009F400A7589}"/>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8" name="Symbol zastępczy stopki 7">
            <a:extLst>
              <a:ext uri="{FF2B5EF4-FFF2-40B4-BE49-F238E27FC236}">
                <a16:creationId xmlns:a16="http://schemas.microsoft.com/office/drawing/2014/main" id="{9BF24A81-40CF-4481-8D42-320FB660AE1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8B8B260-907E-47AA-88BD-6454F07D5455}"/>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79367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A9DE1E-7285-464A-952E-11E9BA2443C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1B6A673-FC19-4AEC-ABB5-CD6B52EA00B2}"/>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4" name="Symbol zastępczy stopki 3">
            <a:extLst>
              <a:ext uri="{FF2B5EF4-FFF2-40B4-BE49-F238E27FC236}">
                <a16:creationId xmlns:a16="http://schemas.microsoft.com/office/drawing/2014/main" id="{558D9927-B9C0-4625-A7F0-7A768F2933C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EEB0F44-1C2B-4D16-A8FB-D20212C6F363}"/>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427935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5E3507D-DD33-4D30-B940-6536B77BCE5E}"/>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3" name="Symbol zastępczy stopki 2">
            <a:extLst>
              <a:ext uri="{FF2B5EF4-FFF2-40B4-BE49-F238E27FC236}">
                <a16:creationId xmlns:a16="http://schemas.microsoft.com/office/drawing/2014/main" id="{8FAB6ABC-989D-4D72-8F38-9F54C35C67D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BD3FB755-9E28-44C1-97AA-CC7ABA6EC3C2}"/>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262956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0E740A-0AAB-44E5-A67E-05510D555EB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FE84727D-97C2-46F5-8C69-083D91EA55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6FC94679-482D-4C11-B04C-1C6A836A3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57EB8E35-C92C-42E0-827C-162BFA8DA870}"/>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6" name="Symbol zastępczy stopki 5">
            <a:extLst>
              <a:ext uri="{FF2B5EF4-FFF2-40B4-BE49-F238E27FC236}">
                <a16:creationId xmlns:a16="http://schemas.microsoft.com/office/drawing/2014/main" id="{D4DF091D-A0E4-4425-B022-16D59199D74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CEA161D-15A7-4082-8196-E15AD76D2139}"/>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224789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9ADF5C-57C6-4D9F-A976-37B2384FFA8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4843FD96-B1FE-4BBA-9344-1EDAF79DE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BFDB0F4-BC3F-40C1-A07A-0005CB070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E367034F-43F9-437E-B9D1-521D3744FB1B}"/>
              </a:ext>
            </a:extLst>
          </p:cNvPr>
          <p:cNvSpPr>
            <a:spLocks noGrp="1"/>
          </p:cNvSpPr>
          <p:nvPr>
            <p:ph type="dt" sz="half" idx="10"/>
          </p:nvPr>
        </p:nvSpPr>
        <p:spPr/>
        <p:txBody>
          <a:bodyPr/>
          <a:lstStyle/>
          <a:p>
            <a:fld id="{353F7ED5-32D1-4A3C-9C7F-0B235B8110B0}" type="datetimeFigureOut">
              <a:rPr lang="pl-PL" smtClean="0"/>
              <a:pPr/>
              <a:t>2018-12-14</a:t>
            </a:fld>
            <a:endParaRPr lang="pl-PL"/>
          </a:p>
        </p:txBody>
      </p:sp>
      <p:sp>
        <p:nvSpPr>
          <p:cNvPr id="6" name="Symbol zastępczy stopki 5">
            <a:extLst>
              <a:ext uri="{FF2B5EF4-FFF2-40B4-BE49-F238E27FC236}">
                <a16:creationId xmlns:a16="http://schemas.microsoft.com/office/drawing/2014/main" id="{A3090C22-31F8-4477-9586-298615AA1F2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EE39469-50DD-42D3-B298-2BDD89ACA13B}"/>
              </a:ext>
            </a:extLst>
          </p:cNvPr>
          <p:cNvSpPr>
            <a:spLocks noGrp="1"/>
          </p:cNvSpPr>
          <p:nvPr>
            <p:ph type="sldNum" sz="quarter" idx="12"/>
          </p:nvPr>
        </p:nvSpPr>
        <p:spPr/>
        <p:txBody>
          <a:bodyPr/>
          <a:lstStyle/>
          <a:p>
            <a:fld id="{2C3243B5-51D5-4D3C-B415-C3C07E97342C}" type="slidenum">
              <a:rPr lang="pl-PL" smtClean="0"/>
              <a:pPr/>
              <a:t>‹#›</a:t>
            </a:fld>
            <a:endParaRPr lang="pl-PL"/>
          </a:p>
        </p:txBody>
      </p:sp>
    </p:spTree>
    <p:extLst>
      <p:ext uri="{BB962C8B-B14F-4D97-AF65-F5344CB8AC3E}">
        <p14:creationId xmlns:p14="http://schemas.microsoft.com/office/powerpoint/2010/main" val="248941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2000"/>
            <a:lum/>
          </a:blip>
          <a:srcRect/>
          <a:stretch>
            <a:fillRect t="-33000" b="-33000"/>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6C96212-B7E7-419B-84E8-18BEBB539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6FB54CF-CF51-486C-973F-A2C0CCBFA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74398DD-8AEF-4688-8756-9307E0474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F7ED5-32D1-4A3C-9C7F-0B235B8110B0}" type="datetimeFigureOut">
              <a:rPr lang="pl-PL" smtClean="0"/>
              <a:pPr/>
              <a:t>2018-12-14</a:t>
            </a:fld>
            <a:endParaRPr lang="pl-PL"/>
          </a:p>
        </p:txBody>
      </p:sp>
      <p:sp>
        <p:nvSpPr>
          <p:cNvPr id="5" name="Symbol zastępczy stopki 4">
            <a:extLst>
              <a:ext uri="{FF2B5EF4-FFF2-40B4-BE49-F238E27FC236}">
                <a16:creationId xmlns:a16="http://schemas.microsoft.com/office/drawing/2014/main" id="{1553EE95-E4F8-42BD-8A94-5E00EB3B4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B6023E7B-A631-4BB1-9046-A72131E83B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243B5-51D5-4D3C-B415-C3C07E97342C}" type="slidenum">
              <a:rPr lang="pl-PL" smtClean="0"/>
              <a:pPr/>
              <a:t>‹#›</a:t>
            </a:fld>
            <a:endParaRPr lang="pl-PL"/>
          </a:p>
        </p:txBody>
      </p:sp>
    </p:spTree>
    <p:extLst>
      <p:ext uri="{BB962C8B-B14F-4D97-AF65-F5344CB8AC3E}">
        <p14:creationId xmlns:p14="http://schemas.microsoft.com/office/powerpoint/2010/main" val="1281132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682045-B481-439C-BB16-A7999BE5E149}"/>
              </a:ext>
            </a:extLst>
          </p:cNvPr>
          <p:cNvSpPr>
            <a:spLocks noGrp="1"/>
          </p:cNvSpPr>
          <p:nvPr>
            <p:ph type="ctrTitle"/>
          </p:nvPr>
        </p:nvSpPr>
        <p:spPr>
          <a:xfrm>
            <a:off x="1160793" y="2917570"/>
            <a:ext cx="9660932" cy="2870980"/>
          </a:xfrm>
        </p:spPr>
        <p:txBody>
          <a:bodyPr>
            <a:normAutofit/>
          </a:bodyPr>
          <a:lstStyle/>
          <a:p>
            <a:r>
              <a:rPr lang="pl-PL" sz="4800" b="1" dirty="0">
                <a:latin typeface="Tahoma" panose="020B0604030504040204" pitchFamily="34" charset="0"/>
                <a:ea typeface="Tahoma" panose="020B0604030504040204" pitchFamily="34" charset="0"/>
                <a:cs typeface="Tahoma" panose="020B0604030504040204" pitchFamily="34" charset="0"/>
              </a:rPr>
              <a:t>PROJEKT BUDŻETU POWIATU SŁUPSKIEGO </a:t>
            </a:r>
            <a:br>
              <a:rPr lang="pl-PL" sz="4800" b="1" dirty="0">
                <a:latin typeface="Tahoma" panose="020B0604030504040204" pitchFamily="34" charset="0"/>
                <a:ea typeface="Tahoma" panose="020B0604030504040204" pitchFamily="34" charset="0"/>
                <a:cs typeface="Tahoma" panose="020B0604030504040204" pitchFamily="34" charset="0"/>
              </a:rPr>
            </a:br>
            <a:r>
              <a:rPr lang="pl-PL" sz="4800" b="1" dirty="0">
                <a:latin typeface="Tahoma" panose="020B0604030504040204" pitchFamily="34" charset="0"/>
                <a:ea typeface="Tahoma" panose="020B0604030504040204" pitchFamily="34" charset="0"/>
                <a:cs typeface="Tahoma" panose="020B0604030504040204" pitchFamily="34" charset="0"/>
              </a:rPr>
              <a:t>NA 2019 ROK</a:t>
            </a:r>
            <a:br>
              <a:rPr lang="pl-PL" sz="4800" b="1" dirty="0">
                <a:latin typeface="Tahoma" panose="020B0604030504040204" pitchFamily="34" charset="0"/>
                <a:ea typeface="Tahoma" panose="020B0604030504040204" pitchFamily="34" charset="0"/>
                <a:cs typeface="Tahoma" panose="020B0604030504040204" pitchFamily="34" charset="0"/>
              </a:rPr>
            </a:br>
            <a:r>
              <a:rPr lang="pl-PL" sz="4800" b="1" dirty="0">
                <a:latin typeface="Tahoma" panose="020B0604030504040204" pitchFamily="34" charset="0"/>
                <a:ea typeface="Tahoma" panose="020B0604030504040204" pitchFamily="34" charset="0"/>
                <a:cs typeface="Tahoma" panose="020B0604030504040204" pitchFamily="34" charset="0"/>
              </a:rPr>
              <a:t>					</a:t>
            </a:r>
          </a:p>
        </p:txBody>
      </p:sp>
      <p:pic>
        <p:nvPicPr>
          <p:cNvPr id="4" name="Obraz 3">
            <a:extLst>
              <a:ext uri="{FF2B5EF4-FFF2-40B4-BE49-F238E27FC236}">
                <a16:creationId xmlns:a16="http://schemas.microsoft.com/office/drawing/2014/main" id="{A532D2BC-323C-4E7E-9F58-C1162B6BF381}"/>
              </a:ext>
            </a:extLst>
          </p:cNvPr>
          <p:cNvPicPr>
            <a:picLocks noChangeAspect="1"/>
          </p:cNvPicPr>
          <p:nvPr/>
        </p:nvPicPr>
        <p:blipFill>
          <a:blip r:embed="rId2" cstate="print"/>
          <a:stretch>
            <a:fillRect/>
          </a:stretch>
        </p:blipFill>
        <p:spPr>
          <a:xfrm>
            <a:off x="4991450" y="824032"/>
            <a:ext cx="1877537" cy="2093538"/>
          </a:xfrm>
          <a:prstGeom prst="rect">
            <a:avLst/>
          </a:prstGeom>
        </p:spPr>
      </p:pic>
    </p:spTree>
    <p:extLst>
      <p:ext uri="{BB962C8B-B14F-4D97-AF65-F5344CB8AC3E}">
        <p14:creationId xmlns:p14="http://schemas.microsoft.com/office/powerpoint/2010/main" val="145839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2800" y="1"/>
            <a:ext cx="10528300" cy="838199"/>
          </a:xfrm>
        </p:spPr>
        <p:txBody>
          <a:bodyPr>
            <a:normAutofit/>
          </a:bodyPr>
          <a:lstStyle/>
          <a:p>
            <a:pPr algn="ctr"/>
            <a:r>
              <a:rPr lang="pl-PL" sz="2000" b="1" dirty="0"/>
              <a:t>PLANOWANE DOCHODY POWIATU SŁUPSKIEGO NA 2019 ROK </a:t>
            </a:r>
            <a:br>
              <a:rPr lang="pl-PL" sz="2000" b="1" dirty="0"/>
            </a:br>
            <a:r>
              <a:rPr lang="pl-PL" sz="2000" b="1" dirty="0"/>
              <a:t>W PORÓWNANIU Z PRZEWIDYWANYM WYKONANIEM ROKU 2018</a:t>
            </a:r>
          </a:p>
        </p:txBody>
      </p:sp>
      <p:graphicFrame>
        <p:nvGraphicFramePr>
          <p:cNvPr id="6" name="Tabela 5"/>
          <p:cNvGraphicFramePr>
            <a:graphicFrameLocks noGrp="1"/>
          </p:cNvGraphicFramePr>
          <p:nvPr>
            <p:extLst/>
          </p:nvPr>
        </p:nvGraphicFramePr>
        <p:xfrm>
          <a:off x="176324" y="685800"/>
          <a:ext cx="11855302" cy="4593957"/>
        </p:xfrm>
        <a:graphic>
          <a:graphicData uri="http://schemas.openxmlformats.org/drawingml/2006/table">
            <a:tbl>
              <a:tblPr firstRow="1" bandRow="1">
                <a:tableStyleId>{69CF1AB2-1976-4502-BF36-3FF5EA218861}</a:tableStyleId>
              </a:tblPr>
              <a:tblGrid>
                <a:gridCol w="381938">
                  <a:extLst>
                    <a:ext uri="{9D8B030D-6E8A-4147-A177-3AD203B41FA5}">
                      <a16:colId xmlns:a16="http://schemas.microsoft.com/office/drawing/2014/main" val="20000"/>
                    </a:ext>
                  </a:extLst>
                </a:gridCol>
                <a:gridCol w="6186010">
                  <a:extLst>
                    <a:ext uri="{9D8B030D-6E8A-4147-A177-3AD203B41FA5}">
                      <a16:colId xmlns:a16="http://schemas.microsoft.com/office/drawing/2014/main" val="20001"/>
                    </a:ext>
                  </a:extLst>
                </a:gridCol>
                <a:gridCol w="1539853">
                  <a:extLst>
                    <a:ext uri="{9D8B030D-6E8A-4147-A177-3AD203B41FA5}">
                      <a16:colId xmlns:a16="http://schemas.microsoft.com/office/drawing/2014/main" val="20002"/>
                    </a:ext>
                  </a:extLst>
                </a:gridCol>
                <a:gridCol w="1449506">
                  <a:extLst>
                    <a:ext uri="{9D8B030D-6E8A-4147-A177-3AD203B41FA5}">
                      <a16:colId xmlns:a16="http://schemas.microsoft.com/office/drawing/2014/main" val="20003"/>
                    </a:ext>
                  </a:extLst>
                </a:gridCol>
                <a:gridCol w="1319874">
                  <a:extLst>
                    <a:ext uri="{9D8B030D-6E8A-4147-A177-3AD203B41FA5}">
                      <a16:colId xmlns:a16="http://schemas.microsoft.com/office/drawing/2014/main" val="20004"/>
                    </a:ext>
                  </a:extLst>
                </a:gridCol>
                <a:gridCol w="978121">
                  <a:extLst>
                    <a:ext uri="{9D8B030D-6E8A-4147-A177-3AD203B41FA5}">
                      <a16:colId xmlns:a16="http://schemas.microsoft.com/office/drawing/2014/main" val="20005"/>
                    </a:ext>
                  </a:extLst>
                </a:gridCol>
              </a:tblGrid>
              <a:tr h="381000">
                <a:tc>
                  <a:txBody>
                    <a:bodyPr/>
                    <a:lstStyle/>
                    <a:p>
                      <a:pPr algn="ctr" fontAlgn="ctr"/>
                      <a:r>
                        <a:rPr lang="pl-PL" sz="1100" u="none" strike="noStrike" dirty="0"/>
                        <a:t>Lp.</a:t>
                      </a:r>
                      <a:endParaRPr lang="pl-PL" sz="1100" b="1" i="0" u="none" strike="noStrike" dirty="0">
                        <a:solidFill>
                          <a:srgbClr val="000000"/>
                        </a:solidFill>
                        <a:latin typeface="Tahoma"/>
                      </a:endParaRPr>
                    </a:p>
                  </a:txBody>
                  <a:tcPr marL="9525" marR="9525" marT="9525" marB="0" anchor="ctr"/>
                </a:tc>
                <a:tc>
                  <a:txBody>
                    <a:bodyPr/>
                    <a:lstStyle/>
                    <a:p>
                      <a:pPr algn="ctr" fontAlgn="ctr"/>
                      <a:r>
                        <a:rPr lang="pl-PL" sz="1100" u="none" strike="noStrike" dirty="0"/>
                        <a:t>Treść</a:t>
                      </a:r>
                      <a:endParaRPr lang="pl-PL" sz="1100" b="1" i="0" u="none" strike="noStrike" dirty="0">
                        <a:solidFill>
                          <a:srgbClr val="000000"/>
                        </a:solidFill>
                        <a:latin typeface="Tahoma"/>
                      </a:endParaRPr>
                    </a:p>
                  </a:txBody>
                  <a:tcPr marL="9525" marR="9525" marT="9525" marB="0" anchor="ctr"/>
                </a:tc>
                <a:tc>
                  <a:txBody>
                    <a:bodyPr/>
                    <a:lstStyle/>
                    <a:p>
                      <a:pPr algn="ctr" fontAlgn="ctr"/>
                      <a:r>
                        <a:rPr lang="pl-PL" sz="1100" u="none" strike="noStrike" dirty="0"/>
                        <a:t>Plan na 2018 r.</a:t>
                      </a:r>
                      <a:br>
                        <a:rPr lang="pl-PL" sz="1100" u="none" strike="noStrike" dirty="0"/>
                      </a:br>
                      <a:r>
                        <a:rPr lang="pl-PL" sz="1100" u="none" strike="noStrike" dirty="0"/>
                        <a:t>(na 30.09.2018 r.)</a:t>
                      </a:r>
                      <a:endParaRPr lang="pl-PL" sz="1100" b="1" i="0" u="none" strike="noStrike" dirty="0">
                        <a:solidFill>
                          <a:srgbClr val="000000"/>
                        </a:solidFill>
                        <a:latin typeface="Tahoma"/>
                      </a:endParaRPr>
                    </a:p>
                  </a:txBody>
                  <a:tcPr marL="9525" marR="9525" marT="9525" marB="0" anchor="ctr"/>
                </a:tc>
                <a:tc>
                  <a:txBody>
                    <a:bodyPr/>
                    <a:lstStyle/>
                    <a:p>
                      <a:pPr algn="ctr" fontAlgn="ctr"/>
                      <a:r>
                        <a:rPr lang="pl-PL" sz="1100" u="none" strike="noStrike" dirty="0"/>
                        <a:t>Przewidywane wykonanie </a:t>
                      </a:r>
                      <a:br>
                        <a:rPr lang="pl-PL" sz="1100" u="none" strike="noStrike" dirty="0"/>
                      </a:br>
                      <a:r>
                        <a:rPr lang="pl-PL" sz="1100" u="none" strike="noStrike" dirty="0"/>
                        <a:t>na 31.12. 2018 r.</a:t>
                      </a:r>
                      <a:endParaRPr lang="pl-PL" sz="1100" b="1" i="0" u="none" strike="noStrike" dirty="0">
                        <a:solidFill>
                          <a:srgbClr val="000000"/>
                        </a:solidFill>
                        <a:latin typeface="Tahoma"/>
                      </a:endParaRPr>
                    </a:p>
                  </a:txBody>
                  <a:tcPr marL="9525" marR="9525" marT="9525" marB="0" anchor="ctr"/>
                </a:tc>
                <a:tc>
                  <a:txBody>
                    <a:bodyPr/>
                    <a:lstStyle/>
                    <a:p>
                      <a:pPr algn="ctr" fontAlgn="ctr"/>
                      <a:r>
                        <a:rPr lang="pl-PL" sz="1100" u="none" strike="noStrike" dirty="0"/>
                        <a:t>Projekt planu  na 2019 r.</a:t>
                      </a:r>
                      <a:endParaRPr lang="pl-PL" sz="1100" b="1" i="0" u="none" strike="noStrike" dirty="0">
                        <a:solidFill>
                          <a:srgbClr val="000000"/>
                        </a:solidFill>
                        <a:latin typeface="Tahoma"/>
                      </a:endParaRPr>
                    </a:p>
                  </a:txBody>
                  <a:tcPr marL="9525" marR="9525" marT="9525" marB="0" anchor="ctr"/>
                </a:tc>
                <a:tc>
                  <a:txBody>
                    <a:bodyPr/>
                    <a:lstStyle/>
                    <a:p>
                      <a:pPr algn="ctr" fontAlgn="ctr"/>
                      <a:r>
                        <a:rPr lang="pl-PL" sz="1100" u="none" strike="noStrike" dirty="0"/>
                        <a:t>%                          (kol. 5/4)</a:t>
                      </a:r>
                      <a:endParaRPr lang="pl-PL" sz="1100" b="1" i="0" u="none" strike="noStrike" dirty="0">
                        <a:solidFill>
                          <a:srgbClr val="000000"/>
                        </a:solidFill>
                        <a:latin typeface="Tahoma"/>
                      </a:endParaRPr>
                    </a:p>
                  </a:txBody>
                  <a:tcPr marL="9525" marR="9525" marT="9525" marB="0" anchor="ctr"/>
                </a:tc>
                <a:extLst>
                  <a:ext uri="{0D108BD9-81ED-4DB2-BD59-A6C34878D82A}">
                    <a16:rowId xmlns:a16="http://schemas.microsoft.com/office/drawing/2014/main" val="10000"/>
                  </a:ext>
                </a:extLst>
              </a:tr>
              <a:tr h="239392">
                <a:tc>
                  <a:txBody>
                    <a:bodyPr/>
                    <a:lstStyle/>
                    <a:p>
                      <a:pPr algn="ctr" fontAlgn="ctr"/>
                      <a:r>
                        <a:rPr lang="pl-PL" sz="1400" u="none" strike="noStrike" dirty="0"/>
                        <a:t>1.</a:t>
                      </a:r>
                      <a:endParaRPr lang="pl-PL" sz="1400" b="1" i="0" u="none" strike="noStrike" dirty="0">
                        <a:solidFill>
                          <a:srgbClr val="000000"/>
                        </a:solidFill>
                        <a:latin typeface="Tahoma"/>
                      </a:endParaRPr>
                    </a:p>
                  </a:txBody>
                  <a:tcPr marL="9525" marR="9525" marT="9525" marB="0" anchor="ctr">
                    <a:solidFill>
                      <a:srgbClr val="00B0F0"/>
                    </a:solidFill>
                  </a:tcPr>
                </a:tc>
                <a:tc>
                  <a:txBody>
                    <a:bodyPr/>
                    <a:lstStyle/>
                    <a:p>
                      <a:pPr algn="l" fontAlgn="ctr"/>
                      <a:r>
                        <a:rPr lang="pl-PL" sz="1200" b="1" u="none" strike="noStrike" dirty="0"/>
                        <a:t>Dochody własne</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35 503 176</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36 285 032</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38 318 297</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105,6</a:t>
                      </a:r>
                      <a:endParaRPr lang="pl-PL" sz="1200" b="1" i="0" u="none" strike="noStrike" dirty="0">
                        <a:solidFill>
                          <a:srgbClr val="000000"/>
                        </a:solidFill>
                        <a:latin typeface="Tahoma"/>
                      </a:endParaRPr>
                    </a:p>
                  </a:txBody>
                  <a:tcPr marL="9525" marR="9525" marT="9525" marB="0" anchor="ctr">
                    <a:solidFill>
                      <a:srgbClr val="00B0F0"/>
                    </a:solidFill>
                  </a:tcPr>
                </a:tc>
                <a:extLst>
                  <a:ext uri="{0D108BD9-81ED-4DB2-BD59-A6C34878D82A}">
                    <a16:rowId xmlns:a16="http://schemas.microsoft.com/office/drawing/2014/main" val="10001"/>
                  </a:ext>
                </a:extLst>
              </a:tr>
              <a:tr h="217506">
                <a:tc rowSpan="4">
                  <a:txBody>
                    <a:bodyPr/>
                    <a:lstStyle/>
                    <a:p>
                      <a:pPr algn="ctr" fontAlgn="ctr"/>
                      <a:r>
                        <a:rPr lang="pl-PL" sz="1400" u="none" strike="noStrike"/>
                        <a:t> </a:t>
                      </a:r>
                      <a:endParaRPr lang="pl-PL" sz="1400" b="1" i="0" u="none" strike="noStrike">
                        <a:solidFill>
                          <a:srgbClr val="000000"/>
                        </a:solidFill>
                        <a:latin typeface="Tahoma"/>
                      </a:endParaRPr>
                    </a:p>
                  </a:txBody>
                  <a:tcPr marL="9525" marR="9525" marT="9525" marB="0" anchor="ctr"/>
                </a:tc>
                <a:tc>
                  <a:txBody>
                    <a:bodyPr/>
                    <a:lstStyle/>
                    <a:p>
                      <a:pPr algn="l" fontAlgn="ctr"/>
                      <a:r>
                        <a:rPr lang="pl-PL" sz="1000" u="none" strike="noStrike" dirty="0"/>
                        <a:t>udział w podatku dochodowym od osób fizycznych (dochody bieżące)</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19 494 441</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a:t>19 494 441</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22 811 885</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117,02</a:t>
                      </a:r>
                      <a:endParaRPr lang="pl-PL" sz="1000" b="0" i="0" u="none" strike="noStrike">
                        <a:solidFill>
                          <a:srgbClr val="000000"/>
                        </a:solidFill>
                        <a:latin typeface="Tahoma"/>
                      </a:endParaRPr>
                    </a:p>
                  </a:txBody>
                  <a:tcPr marL="9525" marR="9525" marT="9525" marB="0" anchor="ctr"/>
                </a:tc>
                <a:extLst>
                  <a:ext uri="{0D108BD9-81ED-4DB2-BD59-A6C34878D82A}">
                    <a16:rowId xmlns:a16="http://schemas.microsoft.com/office/drawing/2014/main" val="10002"/>
                  </a:ext>
                </a:extLst>
              </a:tr>
              <a:tr h="254000">
                <a:tc vMerge="1">
                  <a:txBody>
                    <a:bodyPr/>
                    <a:lstStyle/>
                    <a:p>
                      <a:endParaRPr lang="pl-PL"/>
                    </a:p>
                  </a:txBody>
                  <a:tcPr/>
                </a:tc>
                <a:tc>
                  <a:txBody>
                    <a:bodyPr/>
                    <a:lstStyle/>
                    <a:p>
                      <a:pPr algn="l" fontAlgn="ctr"/>
                      <a:r>
                        <a:rPr lang="pl-PL" sz="1000" u="none" strike="noStrike" dirty="0"/>
                        <a:t>udział w podatku dochodowym od osób prawnych (dochody bieżące)</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400 000</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559 741</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409 200</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a:t>73,11</a:t>
                      </a:r>
                      <a:endParaRPr lang="pl-PL" sz="1000" b="0" i="0" u="none" strike="noStrike">
                        <a:solidFill>
                          <a:srgbClr val="000000"/>
                        </a:solidFill>
                        <a:latin typeface="Tahoma"/>
                      </a:endParaRPr>
                    </a:p>
                  </a:txBody>
                  <a:tcPr marL="9525" marR="9525" marT="9525" marB="0" anchor="ctr"/>
                </a:tc>
                <a:extLst>
                  <a:ext uri="{0D108BD9-81ED-4DB2-BD59-A6C34878D82A}">
                    <a16:rowId xmlns:a16="http://schemas.microsoft.com/office/drawing/2014/main" val="10003"/>
                  </a:ext>
                </a:extLst>
              </a:tr>
              <a:tr h="228600">
                <a:tc vMerge="1">
                  <a:txBody>
                    <a:bodyPr/>
                    <a:lstStyle/>
                    <a:p>
                      <a:endParaRPr lang="pl-PL"/>
                    </a:p>
                  </a:txBody>
                  <a:tcPr/>
                </a:tc>
                <a:tc>
                  <a:txBody>
                    <a:bodyPr/>
                    <a:lstStyle/>
                    <a:p>
                      <a:pPr algn="l" fontAlgn="ctr"/>
                      <a:r>
                        <a:rPr lang="pl-PL" sz="1000" u="none" strike="noStrike" dirty="0"/>
                        <a:t>dochody z majątku powiatu</a:t>
                      </a:r>
                      <a:r>
                        <a:rPr lang="pl-PL" sz="1000" u="none" strike="noStrike" baseline="0" dirty="0"/>
                        <a:t> </a:t>
                      </a:r>
                      <a:r>
                        <a:rPr lang="pl-PL" sz="1000" u="none" strike="noStrike" dirty="0"/>
                        <a:t>(dochody majątkowe)</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a:t>322 256</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347 156</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dirty="0"/>
                        <a:t>215 000</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61,93</a:t>
                      </a:r>
                      <a:endParaRPr lang="pl-PL" sz="1000" b="0" i="0" u="none" strike="noStrike" dirty="0">
                        <a:solidFill>
                          <a:srgbClr val="000000"/>
                        </a:solidFill>
                        <a:latin typeface="Tahoma"/>
                      </a:endParaRPr>
                    </a:p>
                  </a:txBody>
                  <a:tcPr marL="9525" marR="9525" marT="9525" marB="0" anchor="ctr"/>
                </a:tc>
                <a:extLst>
                  <a:ext uri="{0D108BD9-81ED-4DB2-BD59-A6C34878D82A}">
                    <a16:rowId xmlns:a16="http://schemas.microsoft.com/office/drawing/2014/main" val="10004"/>
                  </a:ext>
                </a:extLst>
              </a:tr>
              <a:tr h="254000">
                <a:tc vMerge="1">
                  <a:txBody>
                    <a:bodyPr/>
                    <a:lstStyle/>
                    <a:p>
                      <a:endParaRPr lang="pl-PL"/>
                    </a:p>
                  </a:txBody>
                  <a:tcPr/>
                </a:tc>
                <a:tc>
                  <a:txBody>
                    <a:bodyPr/>
                    <a:lstStyle/>
                    <a:p>
                      <a:pPr algn="l" fontAlgn="ctr"/>
                      <a:r>
                        <a:rPr lang="pl-PL" sz="1000" u="none" strike="noStrike" dirty="0"/>
                        <a:t>pozostałe  dochody własne</a:t>
                      </a:r>
                      <a:r>
                        <a:rPr lang="pl-PL" sz="1000" u="none" strike="noStrike" baseline="0" dirty="0"/>
                        <a:t> </a:t>
                      </a:r>
                      <a:r>
                        <a:rPr lang="pl-PL" sz="1000" u="none" strike="noStrike" dirty="0"/>
                        <a:t>(dochody bieżące)</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a:t>15 286 479</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15 883 694</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dirty="0"/>
                        <a:t>14 882 212</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93,69</a:t>
                      </a:r>
                      <a:endParaRPr lang="pl-PL" sz="1000" b="0" i="0" u="none" strike="noStrike" dirty="0">
                        <a:solidFill>
                          <a:srgbClr val="000000"/>
                        </a:solidFill>
                        <a:latin typeface="Tahoma"/>
                      </a:endParaRPr>
                    </a:p>
                  </a:txBody>
                  <a:tcPr marL="9525" marR="9525" marT="9525" marB="0" anchor="ctr"/>
                </a:tc>
                <a:extLst>
                  <a:ext uri="{0D108BD9-81ED-4DB2-BD59-A6C34878D82A}">
                    <a16:rowId xmlns:a16="http://schemas.microsoft.com/office/drawing/2014/main" val="10005"/>
                  </a:ext>
                </a:extLst>
              </a:tr>
              <a:tr h="239392">
                <a:tc>
                  <a:txBody>
                    <a:bodyPr/>
                    <a:lstStyle/>
                    <a:p>
                      <a:pPr algn="ctr" fontAlgn="ctr"/>
                      <a:r>
                        <a:rPr lang="pl-PL" sz="1200" b="1" u="none" strike="noStrike" dirty="0"/>
                        <a:t>2.</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l" fontAlgn="ctr"/>
                      <a:r>
                        <a:rPr lang="pl-PL" sz="1200" b="1" u="none" strike="noStrike" dirty="0"/>
                        <a:t>Subwencje ogólne</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31 247 051</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31 247 051</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31 136 664</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99,65</a:t>
                      </a:r>
                      <a:endParaRPr lang="pl-PL" sz="1200" b="1" i="0" u="none" strike="noStrike" dirty="0">
                        <a:solidFill>
                          <a:srgbClr val="000000"/>
                        </a:solidFill>
                        <a:latin typeface="Tahoma"/>
                      </a:endParaRPr>
                    </a:p>
                  </a:txBody>
                  <a:tcPr marL="9525" marR="9525" marT="9525" marB="0" anchor="ctr">
                    <a:solidFill>
                      <a:srgbClr val="00B0F0"/>
                    </a:solidFill>
                  </a:tcPr>
                </a:tc>
                <a:extLst>
                  <a:ext uri="{0D108BD9-81ED-4DB2-BD59-A6C34878D82A}">
                    <a16:rowId xmlns:a16="http://schemas.microsoft.com/office/drawing/2014/main" val="10006"/>
                  </a:ext>
                </a:extLst>
              </a:tr>
              <a:tr h="188265">
                <a:tc rowSpan="3">
                  <a:txBody>
                    <a:bodyPr/>
                    <a:lstStyle/>
                    <a:p>
                      <a:pPr algn="ctr" fontAlgn="ctr"/>
                      <a:r>
                        <a:rPr lang="pl-PL" sz="1400" u="none" strike="noStrike" dirty="0"/>
                        <a:t> </a:t>
                      </a:r>
                      <a:endParaRPr lang="pl-PL" sz="1400" b="1" i="0" u="none" strike="noStrike" dirty="0">
                        <a:solidFill>
                          <a:srgbClr val="000000"/>
                        </a:solidFill>
                        <a:latin typeface="Tahoma"/>
                      </a:endParaRPr>
                    </a:p>
                  </a:txBody>
                  <a:tcPr marL="9525" marR="9525" marT="9525" marB="0" anchor="ctr"/>
                </a:tc>
                <a:tc>
                  <a:txBody>
                    <a:bodyPr/>
                    <a:lstStyle/>
                    <a:p>
                      <a:pPr algn="l" fontAlgn="ctr"/>
                      <a:r>
                        <a:rPr lang="pl-PL" sz="1000" u="none" strike="noStrike" dirty="0"/>
                        <a:t>część oświatowa (dochody bieżące)</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17 580 734</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17 580 734</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19 055 612</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108,39</a:t>
                      </a:r>
                      <a:endParaRPr lang="pl-PL" sz="1000" b="0" i="0" u="none" strike="noStrike" dirty="0">
                        <a:solidFill>
                          <a:srgbClr val="000000"/>
                        </a:solidFill>
                        <a:latin typeface="Tahoma"/>
                      </a:endParaRPr>
                    </a:p>
                  </a:txBody>
                  <a:tcPr marL="9525" marR="9525" marT="9525" marB="0" anchor="ctr"/>
                </a:tc>
                <a:extLst>
                  <a:ext uri="{0D108BD9-81ED-4DB2-BD59-A6C34878D82A}">
                    <a16:rowId xmlns:a16="http://schemas.microsoft.com/office/drawing/2014/main" val="10007"/>
                  </a:ext>
                </a:extLst>
              </a:tr>
              <a:tr h="203200">
                <a:tc vMerge="1">
                  <a:txBody>
                    <a:bodyPr/>
                    <a:lstStyle/>
                    <a:p>
                      <a:endParaRPr lang="pl-PL"/>
                    </a:p>
                  </a:txBody>
                  <a:tcPr/>
                </a:tc>
                <a:tc>
                  <a:txBody>
                    <a:bodyPr/>
                    <a:lstStyle/>
                    <a:p>
                      <a:pPr algn="l" fontAlgn="ctr"/>
                      <a:r>
                        <a:rPr lang="pl-PL" sz="1000" u="none" strike="noStrike" dirty="0"/>
                        <a:t>część wyrównawcza (dochody bieżące)</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a:t>7 472 856</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7 472 856</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dirty="0"/>
                        <a:t>5 949 049</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79,61</a:t>
                      </a:r>
                      <a:endParaRPr lang="pl-PL" sz="1000" b="0" i="0" u="none" strike="noStrike" dirty="0">
                        <a:solidFill>
                          <a:srgbClr val="000000"/>
                        </a:solidFill>
                        <a:latin typeface="Tahoma"/>
                      </a:endParaRPr>
                    </a:p>
                  </a:txBody>
                  <a:tcPr marL="9525" marR="9525" marT="9525" marB="0" anchor="ctr"/>
                </a:tc>
                <a:extLst>
                  <a:ext uri="{0D108BD9-81ED-4DB2-BD59-A6C34878D82A}">
                    <a16:rowId xmlns:a16="http://schemas.microsoft.com/office/drawing/2014/main" val="10008"/>
                  </a:ext>
                </a:extLst>
              </a:tr>
              <a:tr h="152400">
                <a:tc vMerge="1">
                  <a:txBody>
                    <a:bodyPr/>
                    <a:lstStyle/>
                    <a:p>
                      <a:endParaRPr lang="pl-PL"/>
                    </a:p>
                  </a:txBody>
                  <a:tcPr/>
                </a:tc>
                <a:tc>
                  <a:txBody>
                    <a:bodyPr/>
                    <a:lstStyle/>
                    <a:p>
                      <a:pPr algn="l" fontAlgn="ctr"/>
                      <a:r>
                        <a:rPr lang="pl-PL" sz="1000" u="none" strike="noStrike" dirty="0"/>
                        <a:t>część równoważąca (dochody bieżące)</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a:t>4 970 361</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4 970 361</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dirty="0"/>
                        <a:t>6 132 003</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123,37</a:t>
                      </a:r>
                      <a:endParaRPr lang="pl-PL" sz="1000" b="0" i="0" u="none" strike="noStrike" dirty="0">
                        <a:solidFill>
                          <a:srgbClr val="000000"/>
                        </a:solidFill>
                        <a:latin typeface="Tahoma"/>
                      </a:endParaRPr>
                    </a:p>
                  </a:txBody>
                  <a:tcPr marL="9525" marR="9525" marT="9525" marB="0" anchor="ctr"/>
                </a:tc>
                <a:extLst>
                  <a:ext uri="{0D108BD9-81ED-4DB2-BD59-A6C34878D82A}">
                    <a16:rowId xmlns:a16="http://schemas.microsoft.com/office/drawing/2014/main" val="10009"/>
                  </a:ext>
                </a:extLst>
              </a:tr>
              <a:tr h="219075">
                <a:tc>
                  <a:txBody>
                    <a:bodyPr/>
                    <a:lstStyle/>
                    <a:p>
                      <a:pPr algn="ctr" fontAlgn="ctr"/>
                      <a:r>
                        <a:rPr lang="pl-PL" sz="1200" b="1" u="none" strike="noStrike" dirty="0"/>
                        <a:t>3.</a:t>
                      </a:r>
                      <a:endParaRPr lang="pl-PL" sz="1200" b="1" i="0" u="none" strike="noStrike" dirty="0">
                        <a:solidFill>
                          <a:srgbClr val="000000"/>
                        </a:solidFill>
                        <a:latin typeface="Tahoma"/>
                      </a:endParaRPr>
                    </a:p>
                  </a:txBody>
                  <a:tcPr marL="9391" marR="9391" marT="9391" marB="0" anchor="ctr">
                    <a:solidFill>
                      <a:srgbClr val="00B0F0"/>
                    </a:solidFill>
                  </a:tcPr>
                </a:tc>
                <a:tc>
                  <a:txBody>
                    <a:bodyPr/>
                    <a:lstStyle/>
                    <a:p>
                      <a:pPr algn="l" fontAlgn="ctr"/>
                      <a:r>
                        <a:rPr lang="pl-PL" sz="1200" b="1" u="none" strike="noStrike" dirty="0"/>
                        <a:t>Dotacje celowe</a:t>
                      </a:r>
                      <a:endParaRPr lang="pl-PL" sz="1200" b="1" i="0" u="none" strike="noStrike" dirty="0">
                        <a:solidFill>
                          <a:srgbClr val="000000"/>
                        </a:solidFill>
                        <a:latin typeface="Tahoma"/>
                      </a:endParaRPr>
                    </a:p>
                  </a:txBody>
                  <a:tcPr marL="9391" marR="9391" marT="9391" marB="0" anchor="ctr">
                    <a:solidFill>
                      <a:srgbClr val="00B0F0"/>
                    </a:solidFill>
                  </a:tcPr>
                </a:tc>
                <a:tc>
                  <a:txBody>
                    <a:bodyPr/>
                    <a:lstStyle/>
                    <a:p>
                      <a:pPr algn="ctr" fontAlgn="ctr"/>
                      <a:r>
                        <a:rPr lang="pl-PL" sz="1200" b="1" u="none" strike="noStrike" dirty="0"/>
                        <a:t>29 027 766</a:t>
                      </a:r>
                      <a:endParaRPr lang="pl-PL" sz="1200" b="1" i="0" u="none" strike="noStrike" dirty="0">
                        <a:solidFill>
                          <a:srgbClr val="000000"/>
                        </a:solidFill>
                        <a:latin typeface="Tahoma"/>
                      </a:endParaRPr>
                    </a:p>
                  </a:txBody>
                  <a:tcPr marL="9391" marR="9391" marT="9391" marB="0" anchor="ctr">
                    <a:solidFill>
                      <a:srgbClr val="00B0F0"/>
                    </a:solidFill>
                  </a:tcPr>
                </a:tc>
                <a:tc>
                  <a:txBody>
                    <a:bodyPr/>
                    <a:lstStyle/>
                    <a:p>
                      <a:pPr algn="ctr" fontAlgn="ctr"/>
                      <a:r>
                        <a:rPr lang="pl-PL" sz="1200" b="1" u="none" strike="noStrike" dirty="0"/>
                        <a:t>29 063 434,97</a:t>
                      </a:r>
                      <a:endParaRPr lang="pl-PL" sz="1200" b="1" i="0" u="none" strike="noStrike" dirty="0">
                        <a:solidFill>
                          <a:srgbClr val="000000"/>
                        </a:solidFill>
                        <a:latin typeface="Tahoma"/>
                      </a:endParaRPr>
                    </a:p>
                  </a:txBody>
                  <a:tcPr marL="9391" marR="9391" marT="9391" marB="0" anchor="ctr">
                    <a:solidFill>
                      <a:srgbClr val="00B0F0"/>
                    </a:solidFill>
                  </a:tcPr>
                </a:tc>
                <a:tc>
                  <a:txBody>
                    <a:bodyPr/>
                    <a:lstStyle/>
                    <a:p>
                      <a:pPr algn="ctr" fontAlgn="ctr"/>
                      <a:r>
                        <a:rPr lang="pl-PL" sz="1200" b="1" u="none" strike="noStrike" dirty="0"/>
                        <a:t>21 543 527</a:t>
                      </a:r>
                      <a:endParaRPr lang="pl-PL" sz="1200" b="1" i="0" u="none" strike="noStrike" dirty="0">
                        <a:solidFill>
                          <a:srgbClr val="000000"/>
                        </a:solidFill>
                        <a:latin typeface="Tahoma"/>
                      </a:endParaRPr>
                    </a:p>
                  </a:txBody>
                  <a:tcPr marL="9391" marR="9391" marT="9391" marB="0" anchor="ctr">
                    <a:solidFill>
                      <a:srgbClr val="00B0F0"/>
                    </a:solidFill>
                  </a:tcPr>
                </a:tc>
                <a:tc>
                  <a:txBody>
                    <a:bodyPr/>
                    <a:lstStyle/>
                    <a:p>
                      <a:pPr algn="ctr" fontAlgn="ctr"/>
                      <a:r>
                        <a:rPr lang="pl-PL" sz="1200" b="1" u="none" strike="noStrike" dirty="0"/>
                        <a:t>74,13</a:t>
                      </a:r>
                      <a:endParaRPr lang="pl-PL" sz="1200" b="1" i="0" u="none" strike="noStrike" dirty="0">
                        <a:solidFill>
                          <a:srgbClr val="000000"/>
                        </a:solidFill>
                        <a:latin typeface="Tahoma"/>
                      </a:endParaRPr>
                    </a:p>
                  </a:txBody>
                  <a:tcPr marL="9391" marR="9391" marT="9391" marB="0" anchor="ctr">
                    <a:solidFill>
                      <a:srgbClr val="00B0F0"/>
                    </a:solidFill>
                  </a:tcPr>
                </a:tc>
                <a:extLst>
                  <a:ext uri="{0D108BD9-81ED-4DB2-BD59-A6C34878D82A}">
                    <a16:rowId xmlns:a16="http://schemas.microsoft.com/office/drawing/2014/main" val="10010"/>
                  </a:ext>
                </a:extLst>
              </a:tr>
              <a:tr h="219075">
                <a:tc rowSpan="7">
                  <a:txBody>
                    <a:bodyPr/>
                    <a:lstStyle/>
                    <a:p>
                      <a:pPr algn="ctr" fontAlgn="ctr"/>
                      <a:r>
                        <a:rPr lang="pl-PL" sz="1000" u="none" strike="noStrike" dirty="0"/>
                        <a:t> </a:t>
                      </a:r>
                      <a:endParaRPr lang="pl-PL" sz="1000" b="1" i="0" u="none" strike="noStrike" dirty="0">
                        <a:solidFill>
                          <a:srgbClr val="000000"/>
                        </a:solidFill>
                        <a:latin typeface="Tahoma"/>
                      </a:endParaRPr>
                    </a:p>
                  </a:txBody>
                  <a:tcPr marL="9391" marR="9391" marT="9391" marB="0" anchor="ctr"/>
                </a:tc>
                <a:tc>
                  <a:txBody>
                    <a:bodyPr/>
                    <a:lstStyle/>
                    <a:p>
                      <a:pPr algn="l" fontAlgn="ctr"/>
                      <a:r>
                        <a:rPr lang="pl-PL" sz="1000" u="none" strike="noStrike" dirty="0"/>
                        <a:t>na zadania z zakresu administracji rządowej (dochody bieżące)</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dirty="0"/>
                        <a:t>5 221 840</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a:t>5 285 228</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5 046 893</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95,49</a:t>
                      </a:r>
                      <a:endParaRPr lang="pl-PL" sz="1000" b="0" i="0" u="none" strike="noStrike">
                        <a:solidFill>
                          <a:srgbClr val="000000"/>
                        </a:solidFill>
                        <a:latin typeface="Tahoma"/>
                      </a:endParaRPr>
                    </a:p>
                  </a:txBody>
                  <a:tcPr marL="9391" marR="9391" marT="9391" marB="0" anchor="ctr"/>
                </a:tc>
                <a:extLst>
                  <a:ext uri="{0D108BD9-81ED-4DB2-BD59-A6C34878D82A}">
                    <a16:rowId xmlns:a16="http://schemas.microsoft.com/office/drawing/2014/main" val="10011"/>
                  </a:ext>
                </a:extLst>
              </a:tr>
              <a:tr h="219075">
                <a:tc vMerge="1">
                  <a:txBody>
                    <a:bodyPr/>
                    <a:lstStyle/>
                    <a:p>
                      <a:endParaRPr lang="pl-PL"/>
                    </a:p>
                  </a:txBody>
                  <a:tcPr/>
                </a:tc>
                <a:tc>
                  <a:txBody>
                    <a:bodyPr/>
                    <a:lstStyle/>
                    <a:p>
                      <a:pPr algn="l" fontAlgn="ctr"/>
                      <a:r>
                        <a:rPr lang="pl-PL" sz="1000" u="none" strike="noStrike" dirty="0"/>
                        <a:t>na zadania własne powiatu</a:t>
                      </a:r>
                      <a:r>
                        <a:rPr lang="pl-PL" sz="1000" u="none" strike="noStrike" baseline="0" dirty="0"/>
                        <a:t> </a:t>
                      </a:r>
                      <a:r>
                        <a:rPr lang="pl-PL" sz="1000" u="none" strike="noStrike" dirty="0"/>
                        <a:t>(dochody bieżące)</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dirty="0"/>
                        <a:t>8 325 589</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dirty="0"/>
                        <a:t>8 634 871</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dirty="0"/>
                        <a:t>8 297 640</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a:t>96,09</a:t>
                      </a:r>
                      <a:endParaRPr lang="pl-PL" sz="1000" b="0" i="0" u="none" strike="noStrike">
                        <a:solidFill>
                          <a:srgbClr val="000000"/>
                        </a:solidFill>
                        <a:latin typeface="Tahoma"/>
                      </a:endParaRPr>
                    </a:p>
                  </a:txBody>
                  <a:tcPr marL="9391" marR="9391" marT="9391" marB="0" anchor="ctr"/>
                </a:tc>
                <a:extLst>
                  <a:ext uri="{0D108BD9-81ED-4DB2-BD59-A6C34878D82A}">
                    <a16:rowId xmlns:a16="http://schemas.microsoft.com/office/drawing/2014/main" val="10012"/>
                  </a:ext>
                </a:extLst>
              </a:tr>
              <a:tr h="219075">
                <a:tc vMerge="1">
                  <a:txBody>
                    <a:bodyPr/>
                    <a:lstStyle/>
                    <a:p>
                      <a:endParaRPr lang="pl-PL"/>
                    </a:p>
                  </a:txBody>
                  <a:tcPr/>
                </a:tc>
                <a:tc>
                  <a:txBody>
                    <a:bodyPr/>
                    <a:lstStyle/>
                    <a:p>
                      <a:pPr algn="l" fontAlgn="ctr"/>
                      <a:r>
                        <a:rPr lang="pl-PL" sz="1000" u="none" strike="noStrike" dirty="0"/>
                        <a:t>otrzymane z budżetu państwa na zadania bieżące realizowane przez powiat</a:t>
                      </a:r>
                      <a:r>
                        <a:rPr lang="pl-PL" sz="1000" u="none" strike="noStrike" baseline="0" dirty="0"/>
                        <a:t> </a:t>
                      </a:r>
                      <a:r>
                        <a:rPr lang="pl-PL" sz="1000" u="none" strike="noStrike" dirty="0"/>
                        <a:t>na podstawie porozumień </a:t>
                      </a:r>
                    </a:p>
                    <a:p>
                      <a:pPr algn="l" fontAlgn="ctr"/>
                      <a:r>
                        <a:rPr lang="pl-PL" sz="1000" u="none" strike="noStrike" dirty="0"/>
                        <a:t>z organami administracji rządowej – kwalifikacja wojskowa i program kompleksowego wsparcia dla rodzin </a:t>
                      </a:r>
                    </a:p>
                    <a:p>
                      <a:pPr algn="l" fontAlgn="ctr"/>
                      <a:r>
                        <a:rPr lang="pl-PL" sz="1000" u="none" strike="noStrike" dirty="0"/>
                        <a:t>„Za życiem”(dochody bieżące)</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a:t>74 400</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dirty="0"/>
                        <a:t>74 400</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dirty="0"/>
                        <a:t>88 000</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dirty="0"/>
                        <a:t>118,28</a:t>
                      </a:r>
                      <a:endParaRPr lang="pl-PL" sz="1000" b="0" i="0" u="none" strike="noStrike" dirty="0">
                        <a:solidFill>
                          <a:srgbClr val="000000"/>
                        </a:solidFill>
                        <a:latin typeface="Tahoma"/>
                      </a:endParaRPr>
                    </a:p>
                  </a:txBody>
                  <a:tcPr marL="9391" marR="9391" marT="9391" marB="0" anchor="ctr"/>
                </a:tc>
                <a:extLst>
                  <a:ext uri="{0D108BD9-81ED-4DB2-BD59-A6C34878D82A}">
                    <a16:rowId xmlns:a16="http://schemas.microsoft.com/office/drawing/2014/main" val="10013"/>
                  </a:ext>
                </a:extLst>
              </a:tr>
              <a:tr h="219075">
                <a:tc vMerge="1">
                  <a:txBody>
                    <a:bodyPr/>
                    <a:lstStyle/>
                    <a:p>
                      <a:endParaRPr lang="pl-PL"/>
                    </a:p>
                  </a:txBody>
                  <a:tcPr/>
                </a:tc>
                <a:tc>
                  <a:txBody>
                    <a:bodyPr/>
                    <a:lstStyle/>
                    <a:p>
                      <a:pPr algn="l" fontAlgn="ctr"/>
                      <a:r>
                        <a:rPr lang="pl-PL" sz="1000" u="none" strike="noStrike" dirty="0"/>
                        <a:t>otrzymane od  innych jednostek samorządu  na podstawie porozumień/umów (dochody bieżące)</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a:t>2 272 088</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2 272 088</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2 584 969</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dirty="0"/>
                        <a:t>113,77</a:t>
                      </a:r>
                      <a:endParaRPr lang="pl-PL" sz="1000" b="0" i="0" u="none" strike="noStrike" dirty="0">
                        <a:solidFill>
                          <a:srgbClr val="000000"/>
                        </a:solidFill>
                        <a:latin typeface="Tahoma"/>
                      </a:endParaRPr>
                    </a:p>
                  </a:txBody>
                  <a:tcPr marL="9391" marR="9391" marT="9391" marB="0" anchor="ctr"/>
                </a:tc>
                <a:extLst>
                  <a:ext uri="{0D108BD9-81ED-4DB2-BD59-A6C34878D82A}">
                    <a16:rowId xmlns:a16="http://schemas.microsoft.com/office/drawing/2014/main" val="10014"/>
                  </a:ext>
                </a:extLst>
              </a:tr>
              <a:tr h="219075">
                <a:tc vMerge="1">
                  <a:txBody>
                    <a:bodyPr/>
                    <a:lstStyle/>
                    <a:p>
                      <a:endParaRPr lang="pl-PL"/>
                    </a:p>
                  </a:txBody>
                  <a:tcPr/>
                </a:tc>
                <a:tc>
                  <a:txBody>
                    <a:bodyPr/>
                    <a:lstStyle/>
                    <a:p>
                      <a:pPr algn="l" fontAlgn="ctr"/>
                      <a:r>
                        <a:rPr lang="pl-PL" sz="1000" u="none" strike="noStrike" dirty="0"/>
                        <a:t>otrzymane od  innych jednostek samorządu  na podstawie porozumień/umów (dochody majątkowe)</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a:t>7 582 681</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7 382 420,97</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4 920 000</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dirty="0"/>
                        <a:t>66,64</a:t>
                      </a:r>
                      <a:endParaRPr lang="pl-PL" sz="1000" b="0" i="0" u="none" strike="noStrike" dirty="0">
                        <a:solidFill>
                          <a:srgbClr val="000000"/>
                        </a:solidFill>
                        <a:latin typeface="Tahoma"/>
                      </a:endParaRPr>
                    </a:p>
                  </a:txBody>
                  <a:tcPr marL="9391" marR="9391" marT="9391" marB="0" anchor="ctr"/>
                </a:tc>
                <a:extLst>
                  <a:ext uri="{0D108BD9-81ED-4DB2-BD59-A6C34878D82A}">
                    <a16:rowId xmlns:a16="http://schemas.microsoft.com/office/drawing/2014/main" val="10015"/>
                  </a:ext>
                </a:extLst>
              </a:tr>
              <a:tr h="219075">
                <a:tc vMerge="1">
                  <a:txBody>
                    <a:bodyPr/>
                    <a:lstStyle/>
                    <a:p>
                      <a:endParaRPr lang="pl-PL"/>
                    </a:p>
                  </a:txBody>
                  <a:tcPr/>
                </a:tc>
                <a:tc>
                  <a:txBody>
                    <a:bodyPr/>
                    <a:lstStyle/>
                    <a:p>
                      <a:pPr algn="l" fontAlgn="ctr"/>
                      <a:r>
                        <a:rPr lang="pl-PL" sz="1000" u="none" strike="noStrike" dirty="0"/>
                        <a:t>otrzymane z budżetu państwa na realizację inwestycji własnych powiatu</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a:t>2 152 507</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2 152 507</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0</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dirty="0"/>
                        <a:t>0</a:t>
                      </a:r>
                      <a:endParaRPr lang="pl-PL" sz="1000" b="0" i="0" u="none" strike="noStrike" dirty="0">
                        <a:solidFill>
                          <a:srgbClr val="000000"/>
                        </a:solidFill>
                        <a:latin typeface="Tahoma"/>
                      </a:endParaRPr>
                    </a:p>
                  </a:txBody>
                  <a:tcPr marL="9391" marR="9391" marT="9391" marB="0" anchor="ctr"/>
                </a:tc>
                <a:extLst>
                  <a:ext uri="{0D108BD9-81ED-4DB2-BD59-A6C34878D82A}">
                    <a16:rowId xmlns:a16="http://schemas.microsoft.com/office/drawing/2014/main" val="10016"/>
                  </a:ext>
                </a:extLst>
              </a:tr>
              <a:tr h="219075">
                <a:tc vMerge="1">
                  <a:txBody>
                    <a:bodyPr/>
                    <a:lstStyle/>
                    <a:p>
                      <a:endParaRPr lang="pl-PL"/>
                    </a:p>
                  </a:txBody>
                  <a:tcPr/>
                </a:tc>
                <a:tc>
                  <a:txBody>
                    <a:bodyPr/>
                    <a:lstStyle/>
                    <a:p>
                      <a:pPr algn="l" fontAlgn="ctr"/>
                      <a:r>
                        <a:rPr lang="pl-PL" sz="1000" u="none" strike="noStrike" dirty="0"/>
                        <a:t>dotacje na finansowanie wydatków</a:t>
                      </a:r>
                      <a:r>
                        <a:rPr lang="pl-PL" sz="1000" u="none" strike="noStrike" baseline="0" dirty="0"/>
                        <a:t> </a:t>
                      </a:r>
                      <a:r>
                        <a:rPr lang="pl-PL" sz="1000" u="none" strike="noStrike" dirty="0"/>
                        <a:t>na realizację zadań finansowanych</a:t>
                      </a:r>
                      <a:r>
                        <a:rPr lang="pl-PL" sz="1000" u="none" strike="noStrike" baseline="0" dirty="0"/>
                        <a:t> </a:t>
                      </a:r>
                      <a:r>
                        <a:rPr lang="pl-PL" sz="1000" u="none" strike="noStrike" dirty="0"/>
                        <a:t>z udziałem środków, o których mowa wart. 5 ust. 1 pkt 2 i 3</a:t>
                      </a:r>
                      <a:r>
                        <a:rPr lang="pl-PL" sz="1000" u="none" strike="noStrike" baseline="0" dirty="0"/>
                        <a:t> </a:t>
                      </a:r>
                      <a:r>
                        <a:rPr lang="pl-PL" sz="1000" u="none" strike="noStrike" dirty="0"/>
                        <a:t>(bieżące i majątkowe)</a:t>
                      </a:r>
                      <a:endParaRPr lang="pl-PL" sz="1000" b="0" i="0" u="none" strike="noStrike" dirty="0">
                        <a:solidFill>
                          <a:srgbClr val="000000"/>
                        </a:solidFill>
                        <a:latin typeface="Tahoma"/>
                      </a:endParaRPr>
                    </a:p>
                  </a:txBody>
                  <a:tcPr marL="9391" marR="9391" marT="9391" marB="0" anchor="ctr"/>
                </a:tc>
                <a:tc>
                  <a:txBody>
                    <a:bodyPr/>
                    <a:lstStyle/>
                    <a:p>
                      <a:pPr algn="ctr" fontAlgn="ctr"/>
                      <a:r>
                        <a:rPr lang="pl-PL" sz="1000" u="none" strike="noStrike"/>
                        <a:t>3 398 661</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3 261 920</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a:t>606 025</a:t>
                      </a:r>
                      <a:endParaRPr lang="pl-PL" sz="1000" b="0" i="0" u="none" strike="noStrike">
                        <a:solidFill>
                          <a:srgbClr val="000000"/>
                        </a:solidFill>
                        <a:latin typeface="Tahoma"/>
                      </a:endParaRPr>
                    </a:p>
                  </a:txBody>
                  <a:tcPr marL="9391" marR="9391" marT="9391" marB="0" anchor="ctr"/>
                </a:tc>
                <a:tc>
                  <a:txBody>
                    <a:bodyPr/>
                    <a:lstStyle/>
                    <a:p>
                      <a:pPr algn="ctr" fontAlgn="ctr"/>
                      <a:r>
                        <a:rPr lang="pl-PL" sz="1000" u="none" strike="noStrike" dirty="0"/>
                        <a:t>18,58</a:t>
                      </a:r>
                      <a:endParaRPr lang="pl-PL" sz="1000" b="0" i="0" u="none" strike="noStrike" dirty="0">
                        <a:solidFill>
                          <a:srgbClr val="000000"/>
                        </a:solidFill>
                        <a:latin typeface="Tahoma"/>
                      </a:endParaRPr>
                    </a:p>
                  </a:txBody>
                  <a:tcPr marL="9391" marR="9391" marT="9391" marB="0" anchor="ctr"/>
                </a:tc>
                <a:extLst>
                  <a:ext uri="{0D108BD9-81ED-4DB2-BD59-A6C34878D82A}">
                    <a16:rowId xmlns:a16="http://schemas.microsoft.com/office/drawing/2014/main" val="10017"/>
                  </a:ext>
                </a:extLst>
              </a:tr>
            </a:tbl>
          </a:graphicData>
        </a:graphic>
      </p:graphicFrame>
      <p:graphicFrame>
        <p:nvGraphicFramePr>
          <p:cNvPr id="4" name="Tabela 3"/>
          <p:cNvGraphicFramePr>
            <a:graphicFrameLocks noGrp="1"/>
          </p:cNvGraphicFramePr>
          <p:nvPr>
            <p:extLst/>
          </p:nvPr>
        </p:nvGraphicFramePr>
        <p:xfrm>
          <a:off x="177800" y="5308600"/>
          <a:ext cx="11861800" cy="1445186"/>
        </p:xfrm>
        <a:graphic>
          <a:graphicData uri="http://schemas.openxmlformats.org/drawingml/2006/table">
            <a:tbl>
              <a:tblPr firstRow="1" lastRow="1" bandRow="1">
                <a:tableStyleId>{69CF1AB2-1976-4502-BF36-3FF5EA218861}</a:tableStyleId>
              </a:tblPr>
              <a:tblGrid>
                <a:gridCol w="367709">
                  <a:extLst>
                    <a:ext uri="{9D8B030D-6E8A-4147-A177-3AD203B41FA5}">
                      <a16:colId xmlns:a16="http://schemas.microsoft.com/office/drawing/2014/main" val="20000"/>
                    </a:ext>
                  </a:extLst>
                </a:gridCol>
                <a:gridCol w="6197105">
                  <a:extLst>
                    <a:ext uri="{9D8B030D-6E8A-4147-A177-3AD203B41FA5}">
                      <a16:colId xmlns:a16="http://schemas.microsoft.com/office/drawing/2014/main" val="20001"/>
                    </a:ext>
                  </a:extLst>
                </a:gridCol>
                <a:gridCol w="1530186">
                  <a:extLst>
                    <a:ext uri="{9D8B030D-6E8A-4147-A177-3AD203B41FA5}">
                      <a16:colId xmlns:a16="http://schemas.microsoft.com/office/drawing/2014/main" val="20002"/>
                    </a:ext>
                  </a:extLst>
                </a:gridCol>
                <a:gridCol w="14554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977900">
                  <a:extLst>
                    <a:ext uri="{9D8B030D-6E8A-4147-A177-3AD203B41FA5}">
                      <a16:colId xmlns:a16="http://schemas.microsoft.com/office/drawing/2014/main" val="20005"/>
                    </a:ext>
                  </a:extLst>
                </a:gridCol>
              </a:tblGrid>
              <a:tr h="165100">
                <a:tc>
                  <a:txBody>
                    <a:bodyPr/>
                    <a:lstStyle/>
                    <a:p>
                      <a:pPr algn="ctr" fontAlgn="ctr"/>
                      <a:r>
                        <a:rPr lang="pl-PL" sz="1200" b="1" u="none" strike="noStrike" dirty="0"/>
                        <a:t>4.</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l" fontAlgn="ctr"/>
                      <a:r>
                        <a:rPr lang="pl-PL" sz="1200" b="1" u="none" strike="noStrike" dirty="0"/>
                        <a:t>Środki pozyskane z innych źródeł</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3 594 419</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3 835 068</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3 890 633</a:t>
                      </a:r>
                      <a:endParaRPr lang="pl-PL" sz="1200" b="1" i="0" u="none" strike="noStrike" dirty="0">
                        <a:solidFill>
                          <a:srgbClr val="000000"/>
                        </a:solidFill>
                        <a:latin typeface="Tahoma"/>
                      </a:endParaRPr>
                    </a:p>
                  </a:txBody>
                  <a:tcPr marL="9525" marR="9525" marT="9525" marB="0" anchor="ctr">
                    <a:solidFill>
                      <a:srgbClr val="00B0F0"/>
                    </a:solidFill>
                  </a:tcPr>
                </a:tc>
                <a:tc>
                  <a:txBody>
                    <a:bodyPr/>
                    <a:lstStyle/>
                    <a:p>
                      <a:pPr algn="ctr" fontAlgn="ctr"/>
                      <a:r>
                        <a:rPr lang="pl-PL" sz="1200" b="1" u="none" strike="noStrike" dirty="0"/>
                        <a:t>101,45</a:t>
                      </a:r>
                      <a:endParaRPr lang="pl-PL" sz="1200" b="1" i="0" u="none" strike="noStrike" dirty="0">
                        <a:solidFill>
                          <a:srgbClr val="000000"/>
                        </a:solidFill>
                        <a:latin typeface="Tahoma"/>
                      </a:endParaRPr>
                    </a:p>
                  </a:txBody>
                  <a:tcPr marL="9525" marR="9525" marT="9525" marB="0" anchor="ctr">
                    <a:solidFill>
                      <a:srgbClr val="00B0F0"/>
                    </a:solidFill>
                  </a:tcPr>
                </a:tc>
                <a:extLst>
                  <a:ext uri="{0D108BD9-81ED-4DB2-BD59-A6C34878D82A}">
                    <a16:rowId xmlns:a16="http://schemas.microsoft.com/office/drawing/2014/main" val="10000"/>
                  </a:ext>
                </a:extLst>
              </a:tr>
              <a:tr h="376481">
                <a:tc rowSpan="3">
                  <a:txBody>
                    <a:bodyPr/>
                    <a:lstStyle/>
                    <a:p>
                      <a:pPr algn="ctr" fontAlgn="ctr"/>
                      <a:r>
                        <a:rPr lang="pl-PL" sz="1000" u="none" strike="noStrike" dirty="0"/>
                        <a:t> </a:t>
                      </a:r>
                      <a:endParaRPr lang="pl-PL" sz="1000" b="1" i="0" u="none" strike="noStrike" dirty="0">
                        <a:solidFill>
                          <a:srgbClr val="000000"/>
                        </a:solidFill>
                        <a:latin typeface="Tahoma"/>
                      </a:endParaRPr>
                    </a:p>
                  </a:txBody>
                  <a:tcPr marL="9525" marR="9525" marT="9525" marB="0" anchor="ctr"/>
                </a:tc>
                <a:tc>
                  <a:txBody>
                    <a:bodyPr/>
                    <a:lstStyle/>
                    <a:p>
                      <a:pPr algn="l" fontAlgn="ctr"/>
                      <a:r>
                        <a:rPr lang="pl-PL" sz="1000" u="none" strike="noStrike" dirty="0"/>
                        <a:t>środki otrzymane od pozostałych jednostek zaliczanych do sektora finansów publicznych na realizację zadań bieżących – wpływy z </a:t>
                      </a:r>
                      <a:r>
                        <a:rPr lang="pl-PL" sz="1000" u="none" strike="noStrike" dirty="0" err="1"/>
                        <a:t>ARiMR</a:t>
                      </a:r>
                      <a:r>
                        <a:rPr lang="pl-PL" sz="1000" u="none" strike="noStrike" dirty="0"/>
                        <a:t> w Warszawie</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307 623</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307 623</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314 699</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dirty="0"/>
                        <a:t>102,3</a:t>
                      </a:r>
                      <a:endParaRPr lang="pl-PL" sz="1000" b="0" i="0" u="none" strike="noStrike" dirty="0">
                        <a:solidFill>
                          <a:srgbClr val="000000"/>
                        </a:solidFill>
                        <a:latin typeface="Tahoma"/>
                      </a:endParaRPr>
                    </a:p>
                  </a:txBody>
                  <a:tcPr marL="9525" marR="9525" marT="9525" marB="0" anchor="ctr"/>
                </a:tc>
                <a:extLst>
                  <a:ext uri="{0D108BD9-81ED-4DB2-BD59-A6C34878D82A}">
                    <a16:rowId xmlns:a16="http://schemas.microsoft.com/office/drawing/2014/main" val="10001"/>
                  </a:ext>
                </a:extLst>
              </a:tr>
              <a:tr h="228600">
                <a:tc vMerge="1">
                  <a:txBody>
                    <a:bodyPr/>
                    <a:lstStyle/>
                    <a:p>
                      <a:endParaRPr lang="pl-PL"/>
                    </a:p>
                  </a:txBody>
                  <a:tcPr/>
                </a:tc>
                <a:tc>
                  <a:txBody>
                    <a:bodyPr/>
                    <a:lstStyle/>
                    <a:p>
                      <a:pPr algn="l" fontAlgn="ctr"/>
                      <a:r>
                        <a:rPr lang="pl-PL" sz="1000" u="none" strike="noStrike" dirty="0"/>
                        <a:t>środki na dofinansowanie własnych zadań bieżących powiatów, </a:t>
                      </a:r>
                    </a:p>
                    <a:p>
                      <a:pPr algn="l" fontAlgn="ctr"/>
                      <a:r>
                        <a:rPr lang="pl-PL" sz="1000" u="none" strike="noStrike" dirty="0"/>
                        <a:t>pozyskane z innych źródeł -Fundusz Pracy (dochody bieżące)</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a:t>718 100</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858 300</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606 112</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dirty="0"/>
                        <a:t>70,62</a:t>
                      </a:r>
                      <a:endParaRPr lang="pl-PL" sz="1000" b="0" i="0" u="none" strike="noStrike" dirty="0">
                        <a:solidFill>
                          <a:srgbClr val="000000"/>
                        </a:solidFill>
                        <a:latin typeface="Tahoma"/>
                      </a:endParaRPr>
                    </a:p>
                  </a:txBody>
                  <a:tcPr marL="9525" marR="9525" marT="9525" marB="0" anchor="ctr"/>
                </a:tc>
                <a:extLst>
                  <a:ext uri="{0D108BD9-81ED-4DB2-BD59-A6C34878D82A}">
                    <a16:rowId xmlns:a16="http://schemas.microsoft.com/office/drawing/2014/main" val="10002"/>
                  </a:ext>
                </a:extLst>
              </a:tr>
              <a:tr h="269875">
                <a:tc vMerge="1">
                  <a:txBody>
                    <a:bodyPr/>
                    <a:lstStyle/>
                    <a:p>
                      <a:endParaRPr lang="pl-PL"/>
                    </a:p>
                  </a:txBody>
                  <a:tcPr/>
                </a:tc>
                <a:tc>
                  <a:txBody>
                    <a:bodyPr/>
                    <a:lstStyle/>
                    <a:p>
                      <a:pPr algn="l" fontAlgn="ctr"/>
                      <a:r>
                        <a:rPr lang="pl-PL" sz="1000" u="none" strike="noStrike" dirty="0"/>
                        <a:t>wpływy z wpłat gmin i powiatów na rzecz innych </a:t>
                      </a:r>
                      <a:r>
                        <a:rPr lang="pl-PL" sz="1000" u="none" strike="noStrike" dirty="0" err="1"/>
                        <a:t>j.s.t</a:t>
                      </a:r>
                      <a:r>
                        <a:rPr lang="pl-PL" sz="1000" u="none" strike="noStrike" dirty="0"/>
                        <a:t>.</a:t>
                      </a:r>
                    </a:p>
                    <a:p>
                      <a:pPr algn="l" fontAlgn="ctr"/>
                      <a:r>
                        <a:rPr lang="pl-PL" sz="1000" u="none" strike="noStrike" dirty="0"/>
                        <a:t> na dofinansowanie zadań bieżących</a:t>
                      </a:r>
                      <a:endParaRPr lang="pl-PL" sz="1000" b="0" i="0" u="none" strike="noStrike" dirty="0">
                        <a:solidFill>
                          <a:srgbClr val="000000"/>
                        </a:solidFill>
                        <a:latin typeface="Tahoma"/>
                      </a:endParaRPr>
                    </a:p>
                  </a:txBody>
                  <a:tcPr marL="9525" marR="9525" marT="9525" marB="0" anchor="ctr"/>
                </a:tc>
                <a:tc>
                  <a:txBody>
                    <a:bodyPr/>
                    <a:lstStyle/>
                    <a:p>
                      <a:pPr algn="ctr" fontAlgn="ctr"/>
                      <a:r>
                        <a:rPr lang="pl-PL" sz="1000" u="none" strike="noStrike"/>
                        <a:t>2 568 696</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2 669 145</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a:t>2 969 822</a:t>
                      </a:r>
                      <a:endParaRPr lang="pl-PL" sz="1000" b="0" i="0" u="none" strike="noStrike">
                        <a:solidFill>
                          <a:srgbClr val="000000"/>
                        </a:solidFill>
                        <a:latin typeface="Tahoma"/>
                      </a:endParaRPr>
                    </a:p>
                  </a:txBody>
                  <a:tcPr marL="9525" marR="9525" marT="9525" marB="0" anchor="ctr"/>
                </a:tc>
                <a:tc>
                  <a:txBody>
                    <a:bodyPr/>
                    <a:lstStyle/>
                    <a:p>
                      <a:pPr algn="ctr" fontAlgn="ctr"/>
                      <a:r>
                        <a:rPr lang="pl-PL" sz="1000" u="none" strike="noStrike" dirty="0"/>
                        <a:t>111,26</a:t>
                      </a:r>
                      <a:endParaRPr lang="pl-PL" sz="1000" b="0" i="0" u="none" strike="noStrike" dirty="0">
                        <a:solidFill>
                          <a:srgbClr val="000000"/>
                        </a:solidFill>
                        <a:latin typeface="Tahoma"/>
                      </a:endParaRPr>
                    </a:p>
                  </a:txBody>
                  <a:tcPr marL="9525" marR="9525" marT="9525" marB="0" anchor="ctr"/>
                </a:tc>
                <a:extLst>
                  <a:ext uri="{0D108BD9-81ED-4DB2-BD59-A6C34878D82A}">
                    <a16:rowId xmlns:a16="http://schemas.microsoft.com/office/drawing/2014/main" val="10003"/>
                  </a:ext>
                </a:extLst>
              </a:tr>
              <a:tr h="247650">
                <a:tc gridSpan="2">
                  <a:txBody>
                    <a:bodyPr/>
                    <a:lstStyle/>
                    <a:p>
                      <a:pPr algn="ctr" fontAlgn="ctr"/>
                      <a:r>
                        <a:rPr lang="pl-PL" sz="1400" u="none" strike="noStrike" dirty="0"/>
                        <a:t> DOCHODY OGÓŁEM</a:t>
                      </a:r>
                      <a:endParaRPr lang="pl-PL" sz="1400" b="1" i="0" u="none" strike="noStrike" dirty="0">
                        <a:solidFill>
                          <a:srgbClr val="000000"/>
                        </a:solidFill>
                        <a:latin typeface="Tahoma"/>
                      </a:endParaRPr>
                    </a:p>
                  </a:txBody>
                  <a:tcPr marL="9525" marR="9525" marT="9525" marB="0" anchor="ctr">
                    <a:solidFill>
                      <a:srgbClr val="00B050"/>
                    </a:solidFill>
                  </a:tcPr>
                </a:tc>
                <a:tc hMerge="1">
                  <a:txBody>
                    <a:bodyPr/>
                    <a:lstStyle/>
                    <a:p>
                      <a:pPr algn="l" fontAlgn="ctr"/>
                      <a:endParaRPr lang="pl-PL" sz="1000" b="1"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B"/>
                    </a:solidFill>
                  </a:tcPr>
                </a:tc>
                <a:tc>
                  <a:txBody>
                    <a:bodyPr/>
                    <a:lstStyle/>
                    <a:p>
                      <a:pPr algn="ctr" fontAlgn="ctr"/>
                      <a:r>
                        <a:rPr lang="pl-PL" sz="1000" u="none" strike="noStrike" dirty="0"/>
                        <a:t>99 372 412</a:t>
                      </a:r>
                      <a:endParaRPr lang="pl-PL" sz="1000" b="1" i="0" u="none" strike="noStrike" dirty="0">
                        <a:solidFill>
                          <a:srgbClr val="000000"/>
                        </a:solidFill>
                        <a:latin typeface="Tahoma"/>
                      </a:endParaRPr>
                    </a:p>
                  </a:txBody>
                  <a:tcPr marL="9525" marR="9525" marT="9525" marB="0" anchor="ctr">
                    <a:solidFill>
                      <a:srgbClr val="00B050"/>
                    </a:solidFill>
                  </a:tcPr>
                </a:tc>
                <a:tc>
                  <a:txBody>
                    <a:bodyPr/>
                    <a:lstStyle/>
                    <a:p>
                      <a:pPr algn="ctr" fontAlgn="ctr"/>
                      <a:r>
                        <a:rPr lang="pl-PL" sz="1000" u="none" strike="noStrike" dirty="0"/>
                        <a:t>100 430 585,97</a:t>
                      </a:r>
                      <a:endParaRPr lang="pl-PL" sz="1000" b="1" i="0" u="none" strike="noStrike" dirty="0">
                        <a:solidFill>
                          <a:srgbClr val="000000"/>
                        </a:solidFill>
                        <a:latin typeface="Tahoma"/>
                      </a:endParaRPr>
                    </a:p>
                  </a:txBody>
                  <a:tcPr marL="9525" marR="9525" marT="9525" marB="0" anchor="ctr">
                    <a:solidFill>
                      <a:srgbClr val="00B050"/>
                    </a:solidFill>
                  </a:tcPr>
                </a:tc>
                <a:tc>
                  <a:txBody>
                    <a:bodyPr/>
                    <a:lstStyle/>
                    <a:p>
                      <a:pPr algn="ctr" fontAlgn="ctr"/>
                      <a:r>
                        <a:rPr lang="pl-PL" sz="1000" u="none" strike="noStrike" dirty="0"/>
                        <a:t>94 889 121</a:t>
                      </a:r>
                      <a:endParaRPr lang="pl-PL" sz="1000" b="1" i="0" u="none" strike="noStrike" dirty="0">
                        <a:solidFill>
                          <a:srgbClr val="000000"/>
                        </a:solidFill>
                        <a:latin typeface="Tahoma"/>
                      </a:endParaRPr>
                    </a:p>
                  </a:txBody>
                  <a:tcPr marL="9525" marR="9525" marT="9525" marB="0" anchor="ctr">
                    <a:solidFill>
                      <a:srgbClr val="00B050"/>
                    </a:solidFill>
                  </a:tcPr>
                </a:tc>
                <a:tc>
                  <a:txBody>
                    <a:bodyPr/>
                    <a:lstStyle/>
                    <a:p>
                      <a:pPr algn="ctr" fontAlgn="ctr"/>
                      <a:r>
                        <a:rPr lang="pl-PL" sz="1000" u="none" strike="noStrike" dirty="0"/>
                        <a:t>94,48</a:t>
                      </a:r>
                      <a:endParaRPr lang="pl-PL" sz="1000" b="1" i="0" u="none" strike="noStrike" dirty="0">
                        <a:solidFill>
                          <a:srgbClr val="000000"/>
                        </a:solidFill>
                        <a:latin typeface="Tahoma"/>
                      </a:endParaRPr>
                    </a:p>
                  </a:txBody>
                  <a:tcPr marL="9525" marR="9525" marT="9525" marB="0" anchor="ctr">
                    <a:solidFill>
                      <a:srgbClr val="00B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362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65814"/>
            <a:ext cx="10515600" cy="1010093"/>
          </a:xfrm>
        </p:spPr>
        <p:txBody>
          <a:bodyPr>
            <a:normAutofit/>
          </a:bodyPr>
          <a:lstStyle/>
          <a:p>
            <a:pPr lvl="1" algn="ctr" rtl="0">
              <a:spcBef>
                <a:spcPct val="0"/>
              </a:spcBef>
            </a:pPr>
            <a:r>
              <a:rPr lang="pl-PL" sz="2200" b="1" dirty="0">
                <a:latin typeface="+mj-lt"/>
              </a:rPr>
              <a:t>PLANOWANE WYDATKI POWIATU SŁUPSKIEGO NA 2019 ROK </a:t>
            </a:r>
            <a:br>
              <a:rPr lang="pl-PL" sz="2200" b="1" dirty="0">
                <a:latin typeface="+mj-lt"/>
              </a:rPr>
            </a:br>
            <a:r>
              <a:rPr lang="pl-PL" sz="2200" b="1" dirty="0">
                <a:latin typeface="+mj-lt"/>
              </a:rPr>
              <a:t>W PORÓWNANIU Z PRZEWIDYWANYM WYKONANIEM W ROKU 2018</a:t>
            </a:r>
          </a:p>
        </p:txBody>
      </p:sp>
      <p:graphicFrame>
        <p:nvGraphicFramePr>
          <p:cNvPr id="4" name="Tabela 3"/>
          <p:cNvGraphicFramePr>
            <a:graphicFrameLocks noGrp="1"/>
          </p:cNvGraphicFramePr>
          <p:nvPr>
            <p:extLst/>
          </p:nvPr>
        </p:nvGraphicFramePr>
        <p:xfrm>
          <a:off x="446567" y="1190849"/>
          <a:ext cx="11525693" cy="5516134"/>
        </p:xfrm>
        <a:graphic>
          <a:graphicData uri="http://schemas.openxmlformats.org/drawingml/2006/table">
            <a:tbl>
              <a:tblPr/>
              <a:tblGrid>
                <a:gridCol w="4274289">
                  <a:extLst>
                    <a:ext uri="{9D8B030D-6E8A-4147-A177-3AD203B41FA5}">
                      <a16:colId xmlns:a16="http://schemas.microsoft.com/office/drawing/2014/main" val="20000"/>
                    </a:ext>
                  </a:extLst>
                </a:gridCol>
                <a:gridCol w="1517669">
                  <a:extLst>
                    <a:ext uri="{9D8B030D-6E8A-4147-A177-3AD203B41FA5}">
                      <a16:colId xmlns:a16="http://schemas.microsoft.com/office/drawing/2014/main" val="20001"/>
                    </a:ext>
                  </a:extLst>
                </a:gridCol>
                <a:gridCol w="2007163">
                  <a:extLst>
                    <a:ext uri="{9D8B030D-6E8A-4147-A177-3AD203B41FA5}">
                      <a16:colId xmlns:a16="http://schemas.microsoft.com/office/drawing/2014/main" val="20002"/>
                    </a:ext>
                  </a:extLst>
                </a:gridCol>
                <a:gridCol w="2007163">
                  <a:extLst>
                    <a:ext uri="{9D8B030D-6E8A-4147-A177-3AD203B41FA5}">
                      <a16:colId xmlns:a16="http://schemas.microsoft.com/office/drawing/2014/main" val="20003"/>
                    </a:ext>
                  </a:extLst>
                </a:gridCol>
                <a:gridCol w="1719409">
                  <a:extLst>
                    <a:ext uri="{9D8B030D-6E8A-4147-A177-3AD203B41FA5}">
                      <a16:colId xmlns:a16="http://schemas.microsoft.com/office/drawing/2014/main" val="20004"/>
                    </a:ext>
                  </a:extLst>
                </a:gridCol>
              </a:tblGrid>
              <a:tr h="630256">
                <a:tc>
                  <a:txBody>
                    <a:bodyPr/>
                    <a:lstStyle/>
                    <a:p>
                      <a:pPr algn="ctr" fontAlgn="ctr"/>
                      <a:r>
                        <a:rPr lang="pl-PL" sz="1400" u="none" strike="noStrike" dirty="0">
                          <a:latin typeface="+mn-lt"/>
                        </a:rPr>
                        <a:t>Treść</a:t>
                      </a:r>
                      <a:endParaRPr lang="pl-PL" sz="1400" b="1" i="0" u="none" strike="noStrike" dirty="0">
                        <a:solidFill>
                          <a:srgbClr val="000000"/>
                        </a:solidFill>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fontAlgn="ctr"/>
                      <a:r>
                        <a:rPr lang="pl-PL" sz="1400" u="none" strike="noStrike" dirty="0">
                          <a:latin typeface="+mn-lt"/>
                        </a:rPr>
                        <a:t>Plan na 2018 r.</a:t>
                      </a:r>
                      <a:br>
                        <a:rPr lang="pl-PL" sz="1400" u="none" strike="noStrike" dirty="0">
                          <a:latin typeface="+mn-lt"/>
                        </a:rPr>
                      </a:br>
                      <a:r>
                        <a:rPr lang="pl-PL" sz="1400" u="none" strike="noStrike" dirty="0">
                          <a:latin typeface="+mn-lt"/>
                        </a:rPr>
                        <a:t>(na 30.09.2018 r.)</a:t>
                      </a:r>
                      <a:endParaRPr lang="pl-PL" sz="1400" b="1" i="0" u="none" strike="noStrike" dirty="0">
                        <a:solidFill>
                          <a:srgbClr val="000000"/>
                        </a:solidFill>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fontAlgn="ctr"/>
                      <a:r>
                        <a:rPr lang="pl-PL" sz="1400" u="none" strike="noStrike" dirty="0">
                          <a:latin typeface="+mn-lt"/>
                        </a:rPr>
                        <a:t>Przewidywane wykonanie </a:t>
                      </a:r>
                      <a:br>
                        <a:rPr lang="pl-PL" sz="1400" u="none" strike="noStrike" dirty="0">
                          <a:latin typeface="+mn-lt"/>
                        </a:rPr>
                      </a:br>
                      <a:r>
                        <a:rPr lang="pl-PL" sz="1400" u="none" strike="noStrike" dirty="0">
                          <a:latin typeface="+mn-lt"/>
                        </a:rPr>
                        <a:t>na 31.12.2018 r.</a:t>
                      </a:r>
                      <a:endParaRPr lang="pl-PL" sz="1400" b="1" i="0" u="none" strike="noStrike" dirty="0">
                        <a:solidFill>
                          <a:srgbClr val="000000"/>
                        </a:solidFill>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fontAlgn="ctr"/>
                      <a:r>
                        <a:rPr lang="pl-PL" sz="1400" u="none" strike="noStrike" dirty="0">
                          <a:latin typeface="+mn-lt"/>
                        </a:rPr>
                        <a:t>Projekt planu na 2019 r.</a:t>
                      </a:r>
                      <a:endParaRPr lang="pl-PL" sz="1400" b="1" i="0" u="none" strike="noStrike" dirty="0">
                        <a:solidFill>
                          <a:srgbClr val="000000"/>
                        </a:solidFill>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fontAlgn="ctr"/>
                      <a:r>
                        <a:rPr lang="pl-PL" sz="1400" u="none" strike="noStrike" dirty="0">
                          <a:latin typeface="+mn-lt"/>
                        </a:rPr>
                        <a:t>%                          (kol. 4/3)</a:t>
                      </a:r>
                      <a:endParaRPr lang="pl-PL" sz="1400" b="1" i="0" u="none" strike="noStrike" dirty="0">
                        <a:solidFill>
                          <a:srgbClr val="000000"/>
                        </a:solidFill>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00"/>
                  </a:ext>
                </a:extLst>
              </a:tr>
              <a:tr h="172070">
                <a:tc>
                  <a:txBody>
                    <a:bodyPr/>
                    <a:lstStyle/>
                    <a:p>
                      <a:pPr algn="ctr">
                        <a:spcAft>
                          <a:spcPts val="0"/>
                        </a:spcAft>
                      </a:pPr>
                      <a:r>
                        <a:rPr lang="pl-PL" sz="900" dirty="0">
                          <a:solidFill>
                            <a:srgbClr val="000000"/>
                          </a:solidFill>
                          <a:latin typeface="+mn-lt"/>
                          <a:ea typeface="Times New Roman"/>
                        </a:rPr>
                        <a:t>1</a:t>
                      </a:r>
                      <a:endParaRPr lang="pl-PL" sz="900" dirty="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l-PL" sz="900" dirty="0">
                          <a:solidFill>
                            <a:srgbClr val="000000"/>
                          </a:solidFill>
                          <a:latin typeface="+mn-lt"/>
                          <a:ea typeface="Times New Roman"/>
                        </a:rPr>
                        <a:t>2</a:t>
                      </a:r>
                      <a:endParaRPr lang="pl-PL" sz="900" dirty="0">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l-PL" sz="900" dirty="0">
                          <a:solidFill>
                            <a:srgbClr val="000000"/>
                          </a:solidFill>
                          <a:latin typeface="+mn-lt"/>
                          <a:ea typeface="Times New Roman"/>
                        </a:rPr>
                        <a:t>3</a:t>
                      </a:r>
                      <a:endParaRPr lang="pl-PL" sz="900" dirty="0">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l-PL" sz="900" dirty="0">
                          <a:solidFill>
                            <a:srgbClr val="000000"/>
                          </a:solidFill>
                          <a:latin typeface="+mn-lt"/>
                          <a:ea typeface="Times New Roman"/>
                        </a:rPr>
                        <a:t>4</a:t>
                      </a:r>
                      <a:endParaRPr lang="pl-PL" sz="900" dirty="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l-PL" sz="900" dirty="0">
                          <a:solidFill>
                            <a:srgbClr val="000000"/>
                          </a:solidFill>
                          <a:latin typeface="+mn-lt"/>
                          <a:ea typeface="Times New Roman"/>
                        </a:rPr>
                        <a:t>5</a:t>
                      </a:r>
                      <a:endParaRPr lang="pl-PL" sz="900" dirty="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4010">
                <a:tc>
                  <a:txBody>
                    <a:bodyPr/>
                    <a:lstStyle/>
                    <a:p>
                      <a:pPr>
                        <a:spcAft>
                          <a:spcPts val="0"/>
                        </a:spcAft>
                      </a:pPr>
                      <a:r>
                        <a:rPr lang="pl-PL" sz="1400" b="1" dirty="0">
                          <a:solidFill>
                            <a:srgbClr val="000000"/>
                          </a:solidFill>
                          <a:latin typeface="+mn-lt"/>
                          <a:ea typeface="Times New Roman"/>
                        </a:rPr>
                        <a:t>Wydatki bieżące </a:t>
                      </a:r>
                      <a:br>
                        <a:rPr lang="pl-PL" sz="1400" b="1" dirty="0">
                          <a:solidFill>
                            <a:srgbClr val="000000"/>
                          </a:solidFill>
                          <a:latin typeface="+mn-lt"/>
                          <a:ea typeface="Times New Roman"/>
                        </a:rPr>
                      </a:br>
                      <a:r>
                        <a:rPr lang="pl-PL" sz="1400" dirty="0">
                          <a:solidFill>
                            <a:srgbClr val="000000"/>
                          </a:solidFill>
                          <a:latin typeface="+mn-lt"/>
                          <a:ea typeface="Times New Roman"/>
                        </a:rPr>
                        <a:t>w tym:</a:t>
                      </a:r>
                      <a:endParaRPr lang="pl-PL" sz="1400" dirty="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pl-PL" sz="1400" b="1">
                          <a:solidFill>
                            <a:srgbClr val="000000"/>
                          </a:solidFill>
                          <a:latin typeface="+mn-lt"/>
                          <a:ea typeface="Times New Roman"/>
                        </a:rPr>
                        <a:t>78 795 560</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pl-PL" sz="1400" b="1">
                          <a:solidFill>
                            <a:srgbClr val="000000"/>
                          </a:solidFill>
                          <a:latin typeface="+mn-lt"/>
                          <a:ea typeface="Times New Roman"/>
                        </a:rPr>
                        <a:t>79 802 839,46</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pl-PL" sz="1400" b="1">
                          <a:solidFill>
                            <a:srgbClr val="000000"/>
                          </a:solidFill>
                          <a:latin typeface="+mn-lt"/>
                          <a:ea typeface="Times New Roman"/>
                        </a:rPr>
                        <a:t>79 745 836</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pl-PL" sz="1400" b="1">
                          <a:latin typeface="+mn-lt"/>
                          <a:ea typeface="Times New Roman"/>
                        </a:rPr>
                        <a:t>99,93</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14010">
                <a:tc>
                  <a:txBody>
                    <a:bodyPr/>
                    <a:lstStyle/>
                    <a:p>
                      <a:pPr marL="57150" indent="-57150">
                        <a:spcAft>
                          <a:spcPts val="0"/>
                        </a:spcAft>
                      </a:pPr>
                      <a:r>
                        <a:rPr lang="pl-PL" sz="1400" dirty="0">
                          <a:solidFill>
                            <a:srgbClr val="000000"/>
                          </a:solidFill>
                          <a:latin typeface="+mn-lt"/>
                          <a:ea typeface="Times New Roman"/>
                        </a:rPr>
                        <a:t> Wydatki jednostek budżetowych</a:t>
                      </a:r>
                      <a:br>
                        <a:rPr lang="pl-PL" sz="1400" dirty="0">
                          <a:solidFill>
                            <a:srgbClr val="000000"/>
                          </a:solidFill>
                          <a:latin typeface="+mn-lt"/>
                          <a:ea typeface="Times New Roman"/>
                        </a:rPr>
                      </a:br>
                      <a:r>
                        <a:rPr lang="pl-PL" sz="1400" dirty="0">
                          <a:solidFill>
                            <a:srgbClr val="000000"/>
                          </a:solidFill>
                          <a:latin typeface="+mn-lt"/>
                          <a:ea typeface="Times New Roman"/>
                        </a:rPr>
                        <a:t>z tego:</a:t>
                      </a:r>
                      <a:endParaRPr lang="pl-PL" sz="14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66 463 950</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67 887 693,46</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68 079 892</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100,28</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4143">
                <a:tc>
                  <a:txBody>
                    <a:bodyPr/>
                    <a:lstStyle/>
                    <a:p>
                      <a:pPr marL="342900" lvl="0" indent="-342900">
                        <a:spcAft>
                          <a:spcPts val="0"/>
                        </a:spcAft>
                        <a:buFont typeface="Symbol"/>
                        <a:buNone/>
                      </a:pPr>
                      <a:r>
                        <a:rPr lang="pl-PL" sz="1200" dirty="0">
                          <a:solidFill>
                            <a:srgbClr val="000000"/>
                          </a:solidFill>
                          <a:latin typeface="+mn-lt"/>
                          <a:ea typeface="Times New Roman"/>
                          <a:cs typeface="Symbol"/>
                        </a:rPr>
                        <a:t>wynagrodzenia i składki od nich naliczane</a:t>
                      </a:r>
                      <a:endParaRPr lang="pl-PL" sz="1200" dirty="0">
                        <a:latin typeface="+mn-lt"/>
                        <a:ea typeface="Times New Roman"/>
                        <a:cs typeface="Symbo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n-lt"/>
                          <a:ea typeface="Times New Roman"/>
                        </a:rPr>
                        <a:t>44 376 603</a:t>
                      </a:r>
                      <a:endParaRPr lang="pl-PL" sz="12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rPr>
                        <a:t>45 787 580,46</a:t>
                      </a:r>
                      <a:endParaRPr lang="pl-PL" sz="12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rPr>
                        <a:t>46 411 803</a:t>
                      </a:r>
                      <a:endParaRPr lang="pl-PL" sz="12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n-lt"/>
                          <a:ea typeface="Times New Roman"/>
                        </a:rPr>
                        <a:t>101,36</a:t>
                      </a:r>
                      <a:endParaRPr lang="pl-PL" sz="12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5276">
                <a:tc>
                  <a:txBody>
                    <a:bodyPr/>
                    <a:lstStyle/>
                    <a:p>
                      <a:pPr marL="342900" lvl="0" indent="-342900">
                        <a:spcAft>
                          <a:spcPts val="0"/>
                        </a:spcAft>
                        <a:buFont typeface="Symbol"/>
                        <a:buNone/>
                      </a:pPr>
                      <a:r>
                        <a:rPr lang="pl-PL" sz="1200" dirty="0">
                          <a:solidFill>
                            <a:srgbClr val="000000"/>
                          </a:solidFill>
                          <a:latin typeface="+mn-lt"/>
                          <a:ea typeface="Times New Roman"/>
                          <a:cs typeface="Symbol"/>
                        </a:rPr>
                        <a:t>wydatki związane z realizacją ich statutowych zadań</a:t>
                      </a:r>
                      <a:endParaRPr lang="pl-PL" sz="1200" dirty="0">
                        <a:latin typeface="+mn-lt"/>
                        <a:ea typeface="Times New Roman"/>
                        <a:cs typeface="Symbo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rPr>
                        <a:t>22 087 347</a:t>
                      </a:r>
                      <a:endParaRPr lang="pl-PL" sz="12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rPr>
                        <a:t>22 100 113</a:t>
                      </a:r>
                      <a:endParaRPr lang="pl-PL" sz="12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rPr>
                        <a:t>21 668 089</a:t>
                      </a:r>
                      <a:endParaRPr lang="pl-PL" sz="12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n-lt"/>
                          <a:ea typeface="Times New Roman"/>
                        </a:rPr>
                        <a:t>98,05</a:t>
                      </a:r>
                      <a:endParaRPr lang="pl-PL" sz="12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4606">
                <a:tc>
                  <a:txBody>
                    <a:bodyPr/>
                    <a:lstStyle/>
                    <a:p>
                      <a:pPr algn="just">
                        <a:spcAft>
                          <a:spcPts val="0"/>
                        </a:spcAft>
                      </a:pPr>
                      <a:r>
                        <a:rPr lang="pl-PL" sz="1400" dirty="0">
                          <a:solidFill>
                            <a:srgbClr val="000000"/>
                          </a:solidFill>
                          <a:latin typeface="+mn-lt"/>
                          <a:ea typeface="Times New Roman"/>
                        </a:rPr>
                        <a:t>Dotacje na zadania bieżące</a:t>
                      </a:r>
                      <a:endParaRPr lang="pl-PL" sz="14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4 438 210</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4 497 766</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4 823 609</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107 24</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1794">
                <a:tc>
                  <a:txBody>
                    <a:bodyPr/>
                    <a:lstStyle/>
                    <a:p>
                      <a:pPr algn="just">
                        <a:spcAft>
                          <a:spcPts val="0"/>
                        </a:spcAft>
                      </a:pPr>
                      <a:r>
                        <a:rPr lang="pl-PL" sz="1400" dirty="0">
                          <a:solidFill>
                            <a:srgbClr val="000000"/>
                          </a:solidFill>
                          <a:latin typeface="+mn-lt"/>
                          <a:ea typeface="Times New Roman"/>
                        </a:rPr>
                        <a:t>Świadczenia na rzecz osób fizycznych</a:t>
                      </a:r>
                      <a:endParaRPr lang="pl-PL" sz="14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5 866 111</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5 800 649</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5 508 109</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94,96</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4010">
                <a:tc>
                  <a:txBody>
                    <a:bodyPr/>
                    <a:lstStyle/>
                    <a:p>
                      <a:pPr marL="57150" indent="-57150">
                        <a:spcAft>
                          <a:spcPts val="0"/>
                        </a:spcAft>
                      </a:pPr>
                      <a:r>
                        <a:rPr lang="pl-PL" sz="1400" dirty="0">
                          <a:solidFill>
                            <a:srgbClr val="000000"/>
                          </a:solidFill>
                          <a:latin typeface="+mn-lt"/>
                          <a:ea typeface="Times New Roman"/>
                        </a:rPr>
                        <a:t>Programy finansowane z udziałem  środków </a:t>
                      </a:r>
                    </a:p>
                    <a:p>
                      <a:pPr marL="57150" indent="-57150">
                        <a:spcAft>
                          <a:spcPts val="0"/>
                        </a:spcAft>
                      </a:pPr>
                      <a:r>
                        <a:rPr lang="pl-PL" sz="1400" dirty="0">
                          <a:solidFill>
                            <a:srgbClr val="000000"/>
                          </a:solidFill>
                          <a:latin typeface="+mn-lt"/>
                          <a:ea typeface="Times New Roman"/>
                        </a:rPr>
                        <a:t>z budżetu</a:t>
                      </a:r>
                      <a:r>
                        <a:rPr lang="pl-PL" sz="1400" baseline="0" dirty="0">
                          <a:solidFill>
                            <a:srgbClr val="000000"/>
                          </a:solidFill>
                          <a:latin typeface="+mn-lt"/>
                          <a:ea typeface="Times New Roman"/>
                        </a:rPr>
                        <a:t> </a:t>
                      </a:r>
                      <a:r>
                        <a:rPr lang="pl-PL" sz="1400" dirty="0">
                          <a:solidFill>
                            <a:srgbClr val="000000"/>
                          </a:solidFill>
                          <a:latin typeface="+mn-lt"/>
                          <a:ea typeface="Times New Roman"/>
                        </a:rPr>
                        <a:t>Unii Europejskiej</a:t>
                      </a:r>
                      <a:endParaRPr lang="pl-PL" sz="14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dirty="0">
                          <a:solidFill>
                            <a:srgbClr val="000000"/>
                          </a:solidFill>
                          <a:latin typeface="+mn-lt"/>
                          <a:ea typeface="Times New Roman"/>
                        </a:rPr>
                        <a:t>1 246 721</a:t>
                      </a:r>
                      <a:endParaRPr lang="pl-PL" sz="14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1 156 731</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539 401</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46,63</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4159">
                <a:tc>
                  <a:txBody>
                    <a:bodyPr/>
                    <a:lstStyle/>
                    <a:p>
                      <a:pPr algn="just">
                        <a:spcAft>
                          <a:spcPts val="0"/>
                        </a:spcAft>
                      </a:pPr>
                      <a:r>
                        <a:rPr lang="pl-PL" sz="1400" dirty="0">
                          <a:solidFill>
                            <a:srgbClr val="000000"/>
                          </a:solidFill>
                          <a:latin typeface="+mn-lt"/>
                          <a:ea typeface="Times New Roman"/>
                        </a:rPr>
                        <a:t>Wydatki na obsługę długu</a:t>
                      </a:r>
                      <a:endParaRPr lang="pl-PL" sz="1400" dirty="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780 568</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460 000</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794 825</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172,79</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4010">
                <a:tc>
                  <a:txBody>
                    <a:bodyPr/>
                    <a:lstStyle/>
                    <a:p>
                      <a:pPr algn="l">
                        <a:spcAft>
                          <a:spcPts val="0"/>
                        </a:spcAft>
                      </a:pPr>
                      <a:r>
                        <a:rPr lang="pl-PL" sz="1400" b="1" dirty="0">
                          <a:solidFill>
                            <a:srgbClr val="000000"/>
                          </a:solidFill>
                          <a:latin typeface="+mn-lt"/>
                          <a:ea typeface="Times New Roman"/>
                        </a:rPr>
                        <a:t>Wydatki majątkowe</a:t>
                      </a:r>
                      <a:br>
                        <a:rPr lang="pl-PL" sz="1400" b="0" dirty="0">
                          <a:solidFill>
                            <a:schemeClr val="tx1"/>
                          </a:solidFill>
                          <a:latin typeface="+mn-lt"/>
                          <a:ea typeface="Times New Roman"/>
                        </a:rPr>
                      </a:br>
                      <a:r>
                        <a:rPr lang="pl-PL" sz="1400" dirty="0">
                          <a:solidFill>
                            <a:srgbClr val="000000"/>
                          </a:solidFill>
                          <a:latin typeface="+mn-lt"/>
                          <a:ea typeface="Times New Roman"/>
                        </a:rPr>
                        <a:t>w tym:</a:t>
                      </a:r>
                      <a:endParaRPr lang="pl-PL" sz="14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pl-PL" sz="1400" b="1">
                          <a:solidFill>
                            <a:srgbClr val="000000"/>
                          </a:solidFill>
                          <a:latin typeface="+mn-lt"/>
                          <a:ea typeface="Times New Roman"/>
                        </a:rPr>
                        <a:t>23 202 072</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pl-PL" sz="1400" b="1">
                          <a:solidFill>
                            <a:srgbClr val="000000"/>
                          </a:solidFill>
                          <a:latin typeface="+mn-lt"/>
                          <a:ea typeface="Times New Roman"/>
                        </a:rPr>
                        <a:t>22 530 011,49</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pl-PL" sz="1400" b="1">
                          <a:solidFill>
                            <a:srgbClr val="000000"/>
                          </a:solidFill>
                          <a:latin typeface="+mn-lt"/>
                          <a:ea typeface="Times New Roman"/>
                        </a:rPr>
                        <a:t>14 260 616</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pl-PL" sz="1400" b="1">
                          <a:solidFill>
                            <a:srgbClr val="000000"/>
                          </a:solidFill>
                          <a:latin typeface="+mn-lt"/>
                          <a:ea typeface="Times New Roman"/>
                        </a:rPr>
                        <a:t>63,30</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414010">
                <a:tc>
                  <a:txBody>
                    <a:bodyPr/>
                    <a:lstStyle/>
                    <a:p>
                      <a:pPr algn="l">
                        <a:spcAft>
                          <a:spcPts val="0"/>
                        </a:spcAft>
                      </a:pPr>
                      <a:r>
                        <a:rPr lang="pl-PL" sz="1400" dirty="0">
                          <a:solidFill>
                            <a:srgbClr val="000000"/>
                          </a:solidFill>
                          <a:latin typeface="+mn-lt"/>
                          <a:ea typeface="Times New Roman"/>
                        </a:rPr>
                        <a:t>na inwestycje i zakupy inwestycyjne,</a:t>
                      </a:r>
                      <a:endParaRPr lang="pl-PL" sz="1400" dirty="0">
                        <a:latin typeface="+mn-lt"/>
                        <a:ea typeface="Times New Roman"/>
                      </a:endParaRPr>
                    </a:p>
                    <a:p>
                      <a:pPr algn="l">
                        <a:spcAft>
                          <a:spcPts val="0"/>
                        </a:spcAft>
                      </a:pPr>
                      <a:r>
                        <a:rPr lang="pl-PL" sz="1400" dirty="0">
                          <a:solidFill>
                            <a:srgbClr val="000000"/>
                          </a:solidFill>
                          <a:latin typeface="+mn-lt"/>
                          <a:ea typeface="Times New Roman"/>
                        </a:rPr>
                        <a:t> z tego:</a:t>
                      </a:r>
                      <a:endParaRPr lang="pl-PL" sz="14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23 202 072</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22 530 011,49</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14 260 616</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solidFill>
                            <a:srgbClr val="000000"/>
                          </a:solidFill>
                          <a:latin typeface="+mn-lt"/>
                          <a:ea typeface="Times New Roman"/>
                        </a:rPr>
                        <a:t>63,30</a:t>
                      </a:r>
                      <a:endParaRPr lang="pl-PL" sz="14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91820">
                <a:tc>
                  <a:txBody>
                    <a:bodyPr/>
                    <a:lstStyle/>
                    <a:p>
                      <a:pPr marL="342900" lvl="0" indent="-342900" algn="l">
                        <a:spcAft>
                          <a:spcPts val="0"/>
                        </a:spcAft>
                        <a:buFont typeface="Symbol"/>
                        <a:buNone/>
                      </a:pPr>
                      <a:r>
                        <a:rPr lang="pl-PL" sz="1200" dirty="0">
                          <a:solidFill>
                            <a:srgbClr val="000000"/>
                          </a:solidFill>
                          <a:latin typeface="+mn-lt"/>
                          <a:ea typeface="Times New Roman"/>
                          <a:cs typeface="Symbol"/>
                        </a:rPr>
                        <a:t>na programy finansowane z udziałem środków </a:t>
                      </a:r>
                    </a:p>
                    <a:p>
                      <a:pPr marL="342900" lvl="0" indent="-342900" algn="l">
                        <a:spcAft>
                          <a:spcPts val="0"/>
                        </a:spcAft>
                        <a:buFont typeface="Symbol"/>
                        <a:buNone/>
                      </a:pPr>
                      <a:r>
                        <a:rPr lang="pl-PL" sz="1200" dirty="0">
                          <a:solidFill>
                            <a:srgbClr val="000000"/>
                          </a:solidFill>
                          <a:latin typeface="+mn-lt"/>
                          <a:ea typeface="Times New Roman"/>
                          <a:cs typeface="Symbol"/>
                        </a:rPr>
                        <a:t>z</a:t>
                      </a:r>
                      <a:r>
                        <a:rPr lang="pl-PL" sz="1200" baseline="0" dirty="0">
                          <a:solidFill>
                            <a:srgbClr val="000000"/>
                          </a:solidFill>
                          <a:latin typeface="+mn-lt"/>
                          <a:ea typeface="Times New Roman"/>
                          <a:cs typeface="Symbol"/>
                        </a:rPr>
                        <a:t> b</a:t>
                      </a:r>
                      <a:r>
                        <a:rPr lang="pl-PL" sz="1200" dirty="0">
                          <a:solidFill>
                            <a:srgbClr val="000000"/>
                          </a:solidFill>
                          <a:latin typeface="+mn-lt"/>
                          <a:ea typeface="Times New Roman"/>
                          <a:cs typeface="Symbol"/>
                        </a:rPr>
                        <a:t>udżetu Unii Europejskiej</a:t>
                      </a:r>
                      <a:endParaRPr lang="pl-PL" sz="1200" dirty="0">
                        <a:latin typeface="+mn-lt"/>
                        <a:ea typeface="Times New Roman"/>
                        <a:cs typeface="Symbo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rPr>
                        <a:t>845 898</a:t>
                      </a:r>
                      <a:endParaRPr lang="pl-PL" sz="12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rPr>
                        <a:t>301 412</a:t>
                      </a:r>
                      <a:endParaRPr lang="pl-PL" sz="12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rPr>
                        <a:t>87 383</a:t>
                      </a:r>
                      <a:endParaRPr lang="pl-PL" sz="120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n-lt"/>
                          <a:ea typeface="Times New Roman"/>
                        </a:rPr>
                        <a:t>28,99</a:t>
                      </a:r>
                      <a:endParaRPr lang="pl-PL" sz="1200" dirty="0">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79061">
                <a:tc>
                  <a:txBody>
                    <a:bodyPr/>
                    <a:lstStyle/>
                    <a:p>
                      <a:pPr algn="ctr">
                        <a:spcAft>
                          <a:spcPts val="0"/>
                        </a:spcAft>
                      </a:pPr>
                      <a:r>
                        <a:rPr lang="pl-PL" sz="1400" b="1">
                          <a:solidFill>
                            <a:srgbClr val="000000"/>
                          </a:solidFill>
                          <a:latin typeface="+mn-lt"/>
                          <a:ea typeface="Times New Roman"/>
                        </a:rPr>
                        <a:t>RAZEM</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spcAft>
                          <a:spcPts val="0"/>
                        </a:spcAft>
                      </a:pPr>
                      <a:r>
                        <a:rPr lang="pl-PL" sz="1400" b="1">
                          <a:solidFill>
                            <a:srgbClr val="000000"/>
                          </a:solidFill>
                          <a:latin typeface="+mn-lt"/>
                          <a:ea typeface="Times New Roman"/>
                        </a:rPr>
                        <a:t>101 997 632</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spcAft>
                          <a:spcPts val="0"/>
                        </a:spcAft>
                      </a:pPr>
                      <a:r>
                        <a:rPr lang="pl-PL" sz="1400" b="1">
                          <a:solidFill>
                            <a:srgbClr val="000000"/>
                          </a:solidFill>
                          <a:latin typeface="+mn-lt"/>
                          <a:ea typeface="Times New Roman"/>
                        </a:rPr>
                        <a:t>102 332 850,95</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spcAft>
                          <a:spcPts val="0"/>
                        </a:spcAft>
                      </a:pPr>
                      <a:r>
                        <a:rPr lang="pl-PL" sz="1400" b="1">
                          <a:solidFill>
                            <a:srgbClr val="000000"/>
                          </a:solidFill>
                          <a:latin typeface="+mn-lt"/>
                          <a:ea typeface="Times New Roman"/>
                        </a:rPr>
                        <a:t>94 006 452</a:t>
                      </a:r>
                      <a:endParaRPr lang="pl-PL" sz="140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spcAft>
                          <a:spcPts val="0"/>
                        </a:spcAft>
                      </a:pPr>
                      <a:r>
                        <a:rPr lang="pl-PL" sz="1400" b="1" dirty="0">
                          <a:solidFill>
                            <a:srgbClr val="000000"/>
                          </a:solidFill>
                          <a:latin typeface="+mn-lt"/>
                          <a:ea typeface="Times New Roman"/>
                        </a:rPr>
                        <a:t>91,86</a:t>
                      </a:r>
                      <a:endParaRPr lang="pl-PL" sz="1400" dirty="0">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6118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5669" y="1"/>
            <a:ext cx="10515600" cy="1020726"/>
          </a:xfrm>
        </p:spPr>
        <p:txBody>
          <a:bodyPr>
            <a:normAutofit/>
          </a:bodyPr>
          <a:lstStyle/>
          <a:p>
            <a:pPr lvl="1" algn="ctr" rtl="0">
              <a:lnSpc>
                <a:spcPct val="90000"/>
              </a:lnSpc>
              <a:spcBef>
                <a:spcPct val="0"/>
              </a:spcBef>
            </a:pPr>
            <a:r>
              <a:rPr lang="pl-PL" sz="2200" b="1" dirty="0"/>
              <a:t>PLANOWANE WYDATKI MAJĄTKOWE NA 2019 ROK </a:t>
            </a:r>
            <a:br>
              <a:rPr lang="pl-PL" sz="2200" b="1" dirty="0"/>
            </a:br>
            <a:endParaRPr lang="pl-PL" sz="2200" b="1" dirty="0"/>
          </a:p>
        </p:txBody>
      </p:sp>
      <p:graphicFrame>
        <p:nvGraphicFramePr>
          <p:cNvPr id="4" name="Tabela 3"/>
          <p:cNvGraphicFramePr>
            <a:graphicFrameLocks noGrp="1"/>
          </p:cNvGraphicFramePr>
          <p:nvPr>
            <p:extLst/>
          </p:nvPr>
        </p:nvGraphicFramePr>
        <p:xfrm>
          <a:off x="234892" y="893133"/>
          <a:ext cx="11576807" cy="1113467"/>
        </p:xfrm>
        <a:graphic>
          <a:graphicData uri="http://schemas.openxmlformats.org/drawingml/2006/table">
            <a:tbl>
              <a:tblPr firstRow="1">
                <a:tableStyleId>{35758FB7-9AC5-4552-8A53-C91805E547FA}</a:tableStyleId>
              </a:tblPr>
              <a:tblGrid>
                <a:gridCol w="427838">
                  <a:extLst>
                    <a:ext uri="{9D8B030D-6E8A-4147-A177-3AD203B41FA5}">
                      <a16:colId xmlns:a16="http://schemas.microsoft.com/office/drawing/2014/main" val="20000"/>
                    </a:ext>
                  </a:extLst>
                </a:gridCol>
                <a:gridCol w="461395">
                  <a:extLst>
                    <a:ext uri="{9D8B030D-6E8A-4147-A177-3AD203B41FA5}">
                      <a16:colId xmlns:a16="http://schemas.microsoft.com/office/drawing/2014/main" val="20001"/>
                    </a:ext>
                  </a:extLst>
                </a:gridCol>
                <a:gridCol w="645952">
                  <a:extLst>
                    <a:ext uri="{9D8B030D-6E8A-4147-A177-3AD203B41FA5}">
                      <a16:colId xmlns:a16="http://schemas.microsoft.com/office/drawing/2014/main" val="20002"/>
                    </a:ext>
                  </a:extLst>
                </a:gridCol>
                <a:gridCol w="520117">
                  <a:extLst>
                    <a:ext uri="{9D8B030D-6E8A-4147-A177-3AD203B41FA5}">
                      <a16:colId xmlns:a16="http://schemas.microsoft.com/office/drawing/2014/main" val="20003"/>
                    </a:ext>
                  </a:extLst>
                </a:gridCol>
                <a:gridCol w="5370605">
                  <a:extLst>
                    <a:ext uri="{9D8B030D-6E8A-4147-A177-3AD203B41FA5}">
                      <a16:colId xmlns:a16="http://schemas.microsoft.com/office/drawing/2014/main" val="20004"/>
                    </a:ext>
                  </a:extLst>
                </a:gridCol>
                <a:gridCol w="946307">
                  <a:extLst>
                    <a:ext uri="{9D8B030D-6E8A-4147-A177-3AD203B41FA5}">
                      <a16:colId xmlns:a16="http://schemas.microsoft.com/office/drawing/2014/main" val="20005"/>
                    </a:ext>
                  </a:extLst>
                </a:gridCol>
                <a:gridCol w="1241570">
                  <a:extLst>
                    <a:ext uri="{9D8B030D-6E8A-4147-A177-3AD203B41FA5}">
                      <a16:colId xmlns:a16="http://schemas.microsoft.com/office/drawing/2014/main" val="20007"/>
                    </a:ext>
                  </a:extLst>
                </a:gridCol>
                <a:gridCol w="1963023">
                  <a:extLst>
                    <a:ext uri="{9D8B030D-6E8A-4147-A177-3AD203B41FA5}">
                      <a16:colId xmlns:a16="http://schemas.microsoft.com/office/drawing/2014/main" val="20008"/>
                    </a:ext>
                  </a:extLst>
                </a:gridCol>
              </a:tblGrid>
              <a:tr h="754914">
                <a:tc>
                  <a:txBody>
                    <a:bodyPr/>
                    <a:lstStyle/>
                    <a:p>
                      <a:pPr algn="ctr">
                        <a:spcAft>
                          <a:spcPts val="0"/>
                        </a:spcAft>
                      </a:pPr>
                      <a:r>
                        <a:rPr lang="pl-PL" sz="1100" dirty="0"/>
                        <a:t>Lp.</a:t>
                      </a:r>
                      <a:endParaRPr lang="pl-PL" sz="1200" dirty="0">
                        <a:latin typeface="Times New Roman"/>
                        <a:ea typeface="Times New Roman"/>
                      </a:endParaRPr>
                    </a:p>
                  </a:txBody>
                  <a:tcPr marL="42651" marR="42651" marT="0" marB="0" anchor="ctr"/>
                </a:tc>
                <a:tc>
                  <a:txBody>
                    <a:bodyPr/>
                    <a:lstStyle/>
                    <a:p>
                      <a:pPr algn="ctr">
                        <a:spcAft>
                          <a:spcPts val="0"/>
                        </a:spcAft>
                      </a:pPr>
                      <a:r>
                        <a:rPr lang="pl-PL" sz="1100" dirty="0"/>
                        <a:t>Dział</a:t>
                      </a:r>
                      <a:endParaRPr lang="pl-PL" sz="1200" dirty="0">
                        <a:latin typeface="Times New Roman"/>
                        <a:ea typeface="Times New Roman"/>
                      </a:endParaRPr>
                    </a:p>
                  </a:txBody>
                  <a:tcPr marL="42651" marR="42651" marT="0" marB="0" anchor="ctr"/>
                </a:tc>
                <a:tc>
                  <a:txBody>
                    <a:bodyPr/>
                    <a:lstStyle/>
                    <a:p>
                      <a:pPr algn="ctr">
                        <a:spcAft>
                          <a:spcPts val="0"/>
                        </a:spcAft>
                      </a:pPr>
                      <a:r>
                        <a:rPr lang="pl-PL" sz="1100" dirty="0"/>
                        <a:t>Rozdz.</a:t>
                      </a:r>
                      <a:endParaRPr lang="pl-PL" sz="1200" dirty="0">
                        <a:latin typeface="Times New Roman"/>
                        <a:ea typeface="Times New Roman"/>
                      </a:endParaRPr>
                    </a:p>
                  </a:txBody>
                  <a:tcPr marL="42651" marR="42651" marT="0" marB="0" anchor="ctr"/>
                </a:tc>
                <a:tc>
                  <a:txBody>
                    <a:bodyPr/>
                    <a:lstStyle/>
                    <a:p>
                      <a:pPr algn="ctr">
                        <a:spcAft>
                          <a:spcPts val="0"/>
                        </a:spcAft>
                      </a:pPr>
                      <a:r>
                        <a:rPr lang="pl-PL" sz="1100" dirty="0"/>
                        <a:t>§</a:t>
                      </a:r>
                      <a:endParaRPr lang="pl-PL" sz="1200" dirty="0">
                        <a:latin typeface="Times New Roman"/>
                        <a:ea typeface="Times New Roman"/>
                      </a:endParaRPr>
                    </a:p>
                  </a:txBody>
                  <a:tcPr marL="42651" marR="42651" marT="0" marB="0" anchor="ctr"/>
                </a:tc>
                <a:tc>
                  <a:txBody>
                    <a:bodyPr/>
                    <a:lstStyle/>
                    <a:p>
                      <a:pPr algn="ctr">
                        <a:spcAft>
                          <a:spcPts val="0"/>
                        </a:spcAft>
                      </a:pPr>
                      <a:r>
                        <a:rPr lang="pl-PL" sz="1100" dirty="0"/>
                        <a:t>Nazwa zadania inwestycyjnego</a:t>
                      </a:r>
                      <a:endParaRPr lang="pl-PL" sz="1200" dirty="0">
                        <a:latin typeface="Times New Roman"/>
                        <a:ea typeface="Times New Roman"/>
                      </a:endParaRPr>
                    </a:p>
                  </a:txBody>
                  <a:tcPr marL="42651" marR="42651" marT="0" marB="0" anchor="ctr"/>
                </a:tc>
                <a:tc>
                  <a:txBody>
                    <a:bodyPr/>
                    <a:lstStyle/>
                    <a:p>
                      <a:pPr algn="ctr">
                        <a:spcAft>
                          <a:spcPts val="0"/>
                        </a:spcAft>
                      </a:pPr>
                      <a:r>
                        <a:rPr lang="pl-PL" sz="1100"/>
                        <a:t>Łączne nakłady finansowe </a:t>
                      </a:r>
                      <a:endParaRPr lang="pl-PL" sz="1200">
                        <a:latin typeface="Times New Roman"/>
                        <a:ea typeface="Times New Roman"/>
                      </a:endParaRPr>
                    </a:p>
                  </a:txBody>
                  <a:tcPr marL="42651" marR="42651" marT="0" marB="0" anchor="ctr"/>
                </a:tc>
                <a:tc>
                  <a:txBody>
                    <a:bodyPr/>
                    <a:lstStyle/>
                    <a:p>
                      <a:pPr algn="ctr">
                        <a:spcAft>
                          <a:spcPts val="0"/>
                        </a:spcAft>
                      </a:pPr>
                      <a:r>
                        <a:rPr lang="pl-PL" sz="1100" dirty="0"/>
                        <a:t>Plan</a:t>
                      </a:r>
                      <a:endParaRPr lang="pl-PL" sz="1200" dirty="0">
                        <a:latin typeface="Times New Roman"/>
                        <a:ea typeface="Times New Roman"/>
                      </a:endParaRPr>
                    </a:p>
                    <a:p>
                      <a:pPr algn="ctr">
                        <a:spcAft>
                          <a:spcPts val="0"/>
                        </a:spcAft>
                      </a:pPr>
                      <a:r>
                        <a:rPr lang="pl-PL" sz="1100" dirty="0"/>
                        <a:t>na 2019 </a:t>
                      </a:r>
                      <a:endParaRPr lang="pl-PL" sz="1200" dirty="0">
                        <a:latin typeface="Times New Roman"/>
                        <a:ea typeface="Times New Roman"/>
                      </a:endParaRPr>
                    </a:p>
                  </a:txBody>
                  <a:tcPr marL="42651" marR="42651" marT="0" marB="0" anchor="ctr"/>
                </a:tc>
                <a:tc>
                  <a:txBody>
                    <a:bodyPr/>
                    <a:lstStyle/>
                    <a:p>
                      <a:pPr algn="ctr">
                        <a:spcAft>
                          <a:spcPts val="0"/>
                        </a:spcAft>
                      </a:pPr>
                      <a:r>
                        <a:rPr lang="pl-PL" sz="1000"/>
                        <a:t>Jednostka organizacyjna realizująca zadanie</a:t>
                      </a:r>
                      <a:endParaRPr lang="pl-PL" sz="1200">
                        <a:latin typeface="Times New Roman"/>
                        <a:ea typeface="Times New Roman"/>
                      </a:endParaRPr>
                    </a:p>
                  </a:txBody>
                  <a:tcPr marL="42651" marR="42651" marT="0" marB="0" anchor="ctr"/>
                </a:tc>
                <a:extLst>
                  <a:ext uri="{0D108BD9-81ED-4DB2-BD59-A6C34878D82A}">
                    <a16:rowId xmlns:a16="http://schemas.microsoft.com/office/drawing/2014/main" val="10000"/>
                  </a:ext>
                </a:extLst>
              </a:tr>
              <a:tr h="358553">
                <a:tc>
                  <a:txBody>
                    <a:bodyPr/>
                    <a:lstStyle/>
                    <a:p>
                      <a:pPr algn="ctr">
                        <a:spcAft>
                          <a:spcPts val="0"/>
                        </a:spcAft>
                      </a:pPr>
                      <a:r>
                        <a:rPr lang="pl-PL" sz="1000" dirty="0"/>
                        <a:t>1</a:t>
                      </a:r>
                      <a:endParaRPr lang="pl-PL" sz="1200" dirty="0">
                        <a:latin typeface="Times New Roman"/>
                        <a:ea typeface="Times New Roman"/>
                      </a:endParaRPr>
                    </a:p>
                  </a:txBody>
                  <a:tcPr marL="42651" marR="42651" marT="0" marB="0" anchor="ctr"/>
                </a:tc>
                <a:tc>
                  <a:txBody>
                    <a:bodyPr/>
                    <a:lstStyle/>
                    <a:p>
                      <a:pPr algn="ctr">
                        <a:spcAft>
                          <a:spcPts val="0"/>
                        </a:spcAft>
                      </a:pPr>
                      <a:r>
                        <a:rPr lang="pl-PL" sz="1000"/>
                        <a:t>2</a:t>
                      </a:r>
                      <a:endParaRPr lang="pl-PL" sz="1200">
                        <a:latin typeface="Times New Roman"/>
                        <a:ea typeface="Times New Roman"/>
                      </a:endParaRPr>
                    </a:p>
                  </a:txBody>
                  <a:tcPr marL="42651" marR="42651" marT="0" marB="0" anchor="ctr"/>
                </a:tc>
                <a:tc>
                  <a:txBody>
                    <a:bodyPr/>
                    <a:lstStyle/>
                    <a:p>
                      <a:pPr algn="ctr">
                        <a:spcAft>
                          <a:spcPts val="0"/>
                        </a:spcAft>
                      </a:pPr>
                      <a:r>
                        <a:rPr lang="pl-PL" sz="1000"/>
                        <a:t>3</a:t>
                      </a:r>
                      <a:endParaRPr lang="pl-PL" sz="1200">
                        <a:latin typeface="Times New Roman"/>
                        <a:ea typeface="Times New Roman"/>
                      </a:endParaRPr>
                    </a:p>
                  </a:txBody>
                  <a:tcPr marL="42651" marR="42651" marT="0" marB="0" anchor="ctr"/>
                </a:tc>
                <a:tc>
                  <a:txBody>
                    <a:bodyPr/>
                    <a:lstStyle/>
                    <a:p>
                      <a:pPr algn="ctr">
                        <a:spcAft>
                          <a:spcPts val="0"/>
                        </a:spcAft>
                      </a:pPr>
                      <a:r>
                        <a:rPr lang="pl-PL" sz="1000"/>
                        <a:t>4</a:t>
                      </a:r>
                      <a:endParaRPr lang="pl-PL" sz="1200">
                        <a:latin typeface="Times New Roman"/>
                        <a:ea typeface="Times New Roman"/>
                      </a:endParaRPr>
                    </a:p>
                  </a:txBody>
                  <a:tcPr marL="42651" marR="42651" marT="0" marB="0" anchor="ctr"/>
                </a:tc>
                <a:tc>
                  <a:txBody>
                    <a:bodyPr/>
                    <a:lstStyle/>
                    <a:p>
                      <a:pPr algn="ctr">
                        <a:spcAft>
                          <a:spcPts val="0"/>
                        </a:spcAft>
                      </a:pPr>
                      <a:r>
                        <a:rPr lang="pl-PL" sz="1000"/>
                        <a:t>5</a:t>
                      </a:r>
                      <a:endParaRPr lang="pl-PL" sz="1200">
                        <a:latin typeface="Times New Roman"/>
                        <a:ea typeface="Times New Roman"/>
                      </a:endParaRPr>
                    </a:p>
                  </a:txBody>
                  <a:tcPr marL="42651" marR="42651" marT="0" marB="0" anchor="ctr"/>
                </a:tc>
                <a:tc>
                  <a:txBody>
                    <a:bodyPr/>
                    <a:lstStyle/>
                    <a:p>
                      <a:pPr algn="ctr">
                        <a:spcAft>
                          <a:spcPts val="0"/>
                        </a:spcAft>
                      </a:pPr>
                      <a:r>
                        <a:rPr lang="pl-PL" sz="1000"/>
                        <a:t>6</a:t>
                      </a:r>
                      <a:endParaRPr lang="pl-PL" sz="1200">
                        <a:latin typeface="Times New Roman"/>
                        <a:ea typeface="Times New Roman"/>
                      </a:endParaRPr>
                    </a:p>
                  </a:txBody>
                  <a:tcPr marL="42651" marR="42651" marT="0" marB="0" anchor="ctr"/>
                </a:tc>
                <a:tc>
                  <a:txBody>
                    <a:bodyPr/>
                    <a:lstStyle/>
                    <a:p>
                      <a:pPr algn="ctr">
                        <a:spcAft>
                          <a:spcPts val="0"/>
                        </a:spcAft>
                      </a:pPr>
                      <a:r>
                        <a:rPr lang="pl-PL" sz="1000"/>
                        <a:t>7</a:t>
                      </a:r>
                      <a:endParaRPr lang="pl-PL" sz="1200">
                        <a:latin typeface="Times New Roman"/>
                        <a:ea typeface="Times New Roman"/>
                      </a:endParaRPr>
                    </a:p>
                  </a:txBody>
                  <a:tcPr marL="42651" marR="42651" marT="0" marB="0" anchor="ctr"/>
                </a:tc>
                <a:tc>
                  <a:txBody>
                    <a:bodyPr/>
                    <a:lstStyle/>
                    <a:p>
                      <a:pPr algn="ctr">
                        <a:spcAft>
                          <a:spcPts val="0"/>
                        </a:spcAft>
                      </a:pPr>
                      <a:r>
                        <a:rPr lang="pl-PL" sz="1000" dirty="0"/>
                        <a:t>12</a:t>
                      </a:r>
                      <a:endParaRPr lang="pl-PL" sz="1200" dirty="0">
                        <a:latin typeface="Times New Roman"/>
                        <a:ea typeface="Times New Roman"/>
                      </a:endParaRPr>
                    </a:p>
                  </a:txBody>
                  <a:tcPr marL="42651" marR="42651" marT="0" marB="0" anchor="ctr"/>
                </a:tc>
                <a:extLst>
                  <a:ext uri="{0D108BD9-81ED-4DB2-BD59-A6C34878D82A}">
                    <a16:rowId xmlns:a16="http://schemas.microsoft.com/office/drawing/2014/main" val="10001"/>
                  </a:ext>
                </a:extLst>
              </a:tr>
            </a:tbl>
          </a:graphicData>
        </a:graphic>
      </p:graphicFrame>
      <p:graphicFrame>
        <p:nvGraphicFramePr>
          <p:cNvPr id="5" name="Tabela 4">
            <a:extLst>
              <a:ext uri="{FF2B5EF4-FFF2-40B4-BE49-F238E27FC236}">
                <a16:creationId xmlns:a16="http://schemas.microsoft.com/office/drawing/2014/main" id="{6E0079AE-5DCC-40F1-8109-924EE6992F23}"/>
              </a:ext>
            </a:extLst>
          </p:cNvPr>
          <p:cNvGraphicFramePr>
            <a:graphicFrameLocks noGrp="1"/>
          </p:cNvGraphicFramePr>
          <p:nvPr>
            <p:extLst>
              <p:ext uri="{D42A27DB-BD31-4B8C-83A1-F6EECF244321}">
                <p14:modId xmlns:p14="http://schemas.microsoft.com/office/powerpoint/2010/main" val="4230692041"/>
              </p:ext>
            </p:extLst>
          </p:nvPr>
        </p:nvGraphicFramePr>
        <p:xfrm>
          <a:off x="234891" y="2497142"/>
          <a:ext cx="11576809" cy="657538"/>
        </p:xfrm>
        <a:graphic>
          <a:graphicData uri="http://schemas.openxmlformats.org/drawingml/2006/table">
            <a:tbl>
              <a:tblPr>
                <a:tableStyleId>{35758FB7-9AC5-4552-8A53-C91805E547FA}</a:tableStyleId>
              </a:tblPr>
              <a:tblGrid>
                <a:gridCol w="419450">
                  <a:extLst>
                    <a:ext uri="{9D8B030D-6E8A-4147-A177-3AD203B41FA5}">
                      <a16:colId xmlns:a16="http://schemas.microsoft.com/office/drawing/2014/main" val="20000"/>
                    </a:ext>
                  </a:extLst>
                </a:gridCol>
                <a:gridCol w="452083">
                  <a:extLst>
                    <a:ext uri="{9D8B030D-6E8A-4147-A177-3AD203B41FA5}">
                      <a16:colId xmlns:a16="http://schemas.microsoft.com/office/drawing/2014/main" val="20001"/>
                    </a:ext>
                  </a:extLst>
                </a:gridCol>
                <a:gridCol w="663653">
                  <a:extLst>
                    <a:ext uri="{9D8B030D-6E8A-4147-A177-3AD203B41FA5}">
                      <a16:colId xmlns:a16="http://schemas.microsoft.com/office/drawing/2014/main" val="20002"/>
                    </a:ext>
                  </a:extLst>
                </a:gridCol>
                <a:gridCol w="511729">
                  <a:extLst>
                    <a:ext uri="{9D8B030D-6E8A-4147-A177-3AD203B41FA5}">
                      <a16:colId xmlns:a16="http://schemas.microsoft.com/office/drawing/2014/main" val="20003"/>
                    </a:ext>
                  </a:extLst>
                </a:gridCol>
                <a:gridCol w="5385732">
                  <a:extLst>
                    <a:ext uri="{9D8B030D-6E8A-4147-A177-3AD203B41FA5}">
                      <a16:colId xmlns:a16="http://schemas.microsoft.com/office/drawing/2014/main" val="20004"/>
                    </a:ext>
                  </a:extLst>
                </a:gridCol>
                <a:gridCol w="944204">
                  <a:extLst>
                    <a:ext uri="{9D8B030D-6E8A-4147-A177-3AD203B41FA5}">
                      <a16:colId xmlns:a16="http://schemas.microsoft.com/office/drawing/2014/main" val="20005"/>
                    </a:ext>
                  </a:extLst>
                </a:gridCol>
                <a:gridCol w="1239775">
                  <a:extLst>
                    <a:ext uri="{9D8B030D-6E8A-4147-A177-3AD203B41FA5}">
                      <a16:colId xmlns:a16="http://schemas.microsoft.com/office/drawing/2014/main" val="20007"/>
                    </a:ext>
                  </a:extLst>
                </a:gridCol>
                <a:gridCol w="1960183">
                  <a:extLst>
                    <a:ext uri="{9D8B030D-6E8A-4147-A177-3AD203B41FA5}">
                      <a16:colId xmlns:a16="http://schemas.microsoft.com/office/drawing/2014/main" val="20008"/>
                    </a:ext>
                  </a:extLst>
                </a:gridCol>
              </a:tblGrid>
              <a:tr h="657538">
                <a:tc>
                  <a:txBody>
                    <a:bodyPr/>
                    <a:lstStyle/>
                    <a:p>
                      <a:pPr algn="ctr">
                        <a:spcAft>
                          <a:spcPts val="0"/>
                        </a:spcAft>
                      </a:pPr>
                      <a:r>
                        <a:rPr lang="pl-PL" sz="1200" dirty="0">
                          <a:solidFill>
                            <a:schemeClr val="bg1"/>
                          </a:solidFill>
                        </a:rPr>
                        <a:t>26</a:t>
                      </a:r>
                      <a:endParaRPr lang="pl-PL" sz="1200" dirty="0">
                        <a:solidFill>
                          <a:schemeClr val="bg1"/>
                        </a:solidFill>
                        <a:latin typeface="Times New Roman"/>
                        <a:ea typeface="Times New Roman"/>
                      </a:endParaRPr>
                    </a:p>
                  </a:txBody>
                  <a:tcPr marL="38622" marR="38622"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8622" marR="38622"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8622" marR="38622"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8622" marR="38622" marT="0" marB="0" anchor="ctr">
                    <a:solidFill>
                      <a:schemeClr val="accent5">
                        <a:lumMod val="50000"/>
                      </a:schemeClr>
                    </a:solidFill>
                  </a:tcPr>
                </a:tc>
                <a:tc>
                  <a:txBody>
                    <a:bodyPr/>
                    <a:lstStyle/>
                    <a:p>
                      <a:pPr algn="ctr">
                        <a:spcAft>
                          <a:spcPts val="0"/>
                        </a:spcAft>
                      </a:pPr>
                      <a:r>
                        <a:rPr lang="pl-PL" sz="1200" dirty="0">
                          <a:solidFill>
                            <a:schemeClr val="bg1"/>
                          </a:solidFill>
                        </a:rPr>
                        <a:t>Przebudowa drogi powiatowej nr 1157G </a:t>
                      </a:r>
                      <a:br>
                        <a:rPr lang="pl-PL" sz="1200" dirty="0">
                          <a:solidFill>
                            <a:schemeClr val="bg1"/>
                          </a:solidFill>
                        </a:rPr>
                      </a:br>
                      <a:r>
                        <a:rPr lang="pl-PL" sz="1200" dirty="0">
                          <a:solidFill>
                            <a:schemeClr val="bg1"/>
                          </a:solidFill>
                        </a:rPr>
                        <a:t>na terenie Gminy Kobylnica i Gminy Kępice-etap I (Gmina Kobylnica i Gmina Kępice)</a:t>
                      </a:r>
                      <a:endParaRPr lang="pl-PL" sz="1200" dirty="0">
                        <a:solidFill>
                          <a:schemeClr val="bg1"/>
                        </a:solidFill>
                        <a:latin typeface="Times New Roman"/>
                        <a:ea typeface="Times New Roman"/>
                      </a:endParaRPr>
                    </a:p>
                  </a:txBody>
                  <a:tcPr marL="38622" marR="38622" marT="0" marB="0" anchor="ctr">
                    <a:solidFill>
                      <a:schemeClr val="accent5">
                        <a:lumMod val="50000"/>
                      </a:schemeClr>
                    </a:solidFill>
                  </a:tcPr>
                </a:tc>
                <a:tc>
                  <a:txBody>
                    <a:bodyPr/>
                    <a:lstStyle/>
                    <a:p>
                      <a:pPr algn="ctr">
                        <a:spcAft>
                          <a:spcPts val="0"/>
                        </a:spcAft>
                      </a:pPr>
                      <a:r>
                        <a:rPr lang="pl-PL" sz="1200" dirty="0">
                          <a:solidFill>
                            <a:schemeClr val="bg1"/>
                          </a:solidFill>
                        </a:rPr>
                        <a:t>3 000 000</a:t>
                      </a:r>
                      <a:endParaRPr lang="pl-PL" sz="1200" dirty="0">
                        <a:solidFill>
                          <a:schemeClr val="bg1"/>
                        </a:solidFill>
                        <a:latin typeface="Times New Roman"/>
                        <a:ea typeface="Times New Roman"/>
                      </a:endParaRPr>
                    </a:p>
                  </a:txBody>
                  <a:tcPr marL="38622" marR="38622" marT="0" marB="0" anchor="ctr">
                    <a:solidFill>
                      <a:schemeClr val="accent5">
                        <a:lumMod val="50000"/>
                      </a:schemeClr>
                    </a:solidFill>
                  </a:tcPr>
                </a:tc>
                <a:tc>
                  <a:txBody>
                    <a:bodyPr/>
                    <a:lstStyle/>
                    <a:p>
                      <a:pPr algn="ctr">
                        <a:spcAft>
                          <a:spcPts val="0"/>
                        </a:spcAft>
                      </a:pPr>
                      <a:r>
                        <a:rPr lang="pl-PL" sz="1200" dirty="0">
                          <a:solidFill>
                            <a:schemeClr val="bg1"/>
                          </a:solidFill>
                        </a:rPr>
                        <a:t>3 000 000</a:t>
                      </a:r>
                      <a:endParaRPr lang="pl-PL" sz="1200" dirty="0">
                        <a:solidFill>
                          <a:schemeClr val="bg1"/>
                        </a:solidFill>
                        <a:latin typeface="Times New Roman"/>
                        <a:ea typeface="Times New Roman"/>
                      </a:endParaRPr>
                    </a:p>
                  </a:txBody>
                  <a:tcPr marL="38622" marR="38622"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38622" marR="38622" marT="0" marB="0" anchor="ctr">
                    <a:solidFill>
                      <a:schemeClr val="accent5">
                        <a:lumMod val="50000"/>
                      </a:schemeClr>
                    </a:solidFill>
                  </a:tcPr>
                </a:tc>
                <a:extLst>
                  <a:ext uri="{0D108BD9-81ED-4DB2-BD59-A6C34878D82A}">
                    <a16:rowId xmlns:a16="http://schemas.microsoft.com/office/drawing/2014/main" val="10019"/>
                  </a:ext>
                </a:extLst>
              </a:tr>
            </a:tbl>
          </a:graphicData>
        </a:graphic>
      </p:graphicFrame>
      <p:graphicFrame>
        <p:nvGraphicFramePr>
          <p:cNvPr id="3" name="Tabela 2">
            <a:extLst>
              <a:ext uri="{FF2B5EF4-FFF2-40B4-BE49-F238E27FC236}">
                <a16:creationId xmlns:a16="http://schemas.microsoft.com/office/drawing/2014/main" id="{7E1EFE09-F0B6-42B7-A415-12AEBDC958FF}"/>
              </a:ext>
            </a:extLst>
          </p:cNvPr>
          <p:cNvGraphicFramePr>
            <a:graphicFrameLocks noGrp="1"/>
          </p:cNvGraphicFramePr>
          <p:nvPr>
            <p:extLst>
              <p:ext uri="{D42A27DB-BD31-4B8C-83A1-F6EECF244321}">
                <p14:modId xmlns:p14="http://schemas.microsoft.com/office/powerpoint/2010/main" val="3328680882"/>
              </p:ext>
            </p:extLst>
          </p:nvPr>
        </p:nvGraphicFramePr>
        <p:xfrm>
          <a:off x="234890" y="3151233"/>
          <a:ext cx="11576808" cy="2774979"/>
        </p:xfrm>
        <a:graphic>
          <a:graphicData uri="http://schemas.openxmlformats.org/drawingml/2006/table">
            <a:tbl>
              <a:tblPr>
                <a:tableStyleId>{35758FB7-9AC5-4552-8A53-C91805E547FA}</a:tableStyleId>
              </a:tblPr>
              <a:tblGrid>
                <a:gridCol w="427840">
                  <a:extLst>
                    <a:ext uri="{9D8B030D-6E8A-4147-A177-3AD203B41FA5}">
                      <a16:colId xmlns:a16="http://schemas.microsoft.com/office/drawing/2014/main" val="1249296467"/>
                    </a:ext>
                  </a:extLst>
                </a:gridCol>
                <a:gridCol w="444617">
                  <a:extLst>
                    <a:ext uri="{9D8B030D-6E8A-4147-A177-3AD203B41FA5}">
                      <a16:colId xmlns:a16="http://schemas.microsoft.com/office/drawing/2014/main" val="2845614158"/>
                    </a:ext>
                  </a:extLst>
                </a:gridCol>
                <a:gridCol w="671119">
                  <a:extLst>
                    <a:ext uri="{9D8B030D-6E8A-4147-A177-3AD203B41FA5}">
                      <a16:colId xmlns:a16="http://schemas.microsoft.com/office/drawing/2014/main" val="1113302742"/>
                    </a:ext>
                  </a:extLst>
                </a:gridCol>
                <a:gridCol w="503340">
                  <a:extLst>
                    <a:ext uri="{9D8B030D-6E8A-4147-A177-3AD203B41FA5}">
                      <a16:colId xmlns:a16="http://schemas.microsoft.com/office/drawing/2014/main" val="458564640"/>
                    </a:ext>
                  </a:extLst>
                </a:gridCol>
                <a:gridCol w="5377343">
                  <a:extLst>
                    <a:ext uri="{9D8B030D-6E8A-4147-A177-3AD203B41FA5}">
                      <a16:colId xmlns:a16="http://schemas.microsoft.com/office/drawing/2014/main" val="637118182"/>
                    </a:ext>
                  </a:extLst>
                </a:gridCol>
                <a:gridCol w="956345">
                  <a:extLst>
                    <a:ext uri="{9D8B030D-6E8A-4147-A177-3AD203B41FA5}">
                      <a16:colId xmlns:a16="http://schemas.microsoft.com/office/drawing/2014/main" val="2892258094"/>
                    </a:ext>
                  </a:extLst>
                </a:gridCol>
                <a:gridCol w="1241570">
                  <a:extLst>
                    <a:ext uri="{9D8B030D-6E8A-4147-A177-3AD203B41FA5}">
                      <a16:colId xmlns:a16="http://schemas.microsoft.com/office/drawing/2014/main" val="2354595924"/>
                    </a:ext>
                  </a:extLst>
                </a:gridCol>
                <a:gridCol w="1954634">
                  <a:extLst>
                    <a:ext uri="{9D8B030D-6E8A-4147-A177-3AD203B41FA5}">
                      <a16:colId xmlns:a16="http://schemas.microsoft.com/office/drawing/2014/main" val="3334187276"/>
                    </a:ext>
                  </a:extLst>
                </a:gridCol>
              </a:tblGrid>
              <a:tr h="539271">
                <a:tc>
                  <a:txBody>
                    <a:bodyPr/>
                    <a:lstStyle/>
                    <a:p>
                      <a:pPr algn="ctr">
                        <a:spcAft>
                          <a:spcPts val="0"/>
                        </a:spcAft>
                      </a:pPr>
                      <a:r>
                        <a:rPr lang="pl-PL" sz="1200" dirty="0">
                          <a:solidFill>
                            <a:schemeClr val="bg1"/>
                          </a:solidFill>
                        </a:rPr>
                        <a:t>27</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Przebudowa drogi powiatowej nr 1112G </a:t>
                      </a:r>
                      <a:br>
                        <a:rPr lang="pl-PL" sz="1200" dirty="0">
                          <a:solidFill>
                            <a:schemeClr val="bg1"/>
                          </a:solidFill>
                        </a:rPr>
                      </a:br>
                      <a:r>
                        <a:rPr lang="pl-PL" sz="1200" dirty="0">
                          <a:solidFill>
                            <a:schemeClr val="bg1"/>
                          </a:solidFill>
                        </a:rPr>
                        <a:t>Ustka - Objazda Etap I (Gmina Ustka)</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3 000 000</a:t>
                      </a:r>
                      <a:endParaRPr lang="pl-PL" sz="1200" dirty="0">
                        <a:solidFill>
                          <a:schemeClr val="bg1"/>
                        </a:solidFill>
                        <a:latin typeface="Times New Roman"/>
                        <a:ea typeface="Times New Roman"/>
                      </a:endParaRPr>
                    </a:p>
                    <a:p>
                      <a:pPr algn="ctr">
                        <a:spcAft>
                          <a:spcPts val="0"/>
                        </a:spcAft>
                      </a:pP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3 000 </a:t>
                      </a:r>
                      <a:r>
                        <a:rPr lang="pl-PL" sz="1200" dirty="0" err="1">
                          <a:solidFill>
                            <a:schemeClr val="bg1"/>
                          </a:solidFill>
                        </a:rPr>
                        <a:t>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a:solidFill>
                            <a:schemeClr val="bg1"/>
                          </a:solidFill>
                        </a:rPr>
                        <a:t>Zarząd Dróg Powiatowych w Słupsku</a:t>
                      </a:r>
                      <a:endParaRPr lang="pl-PL" sz="1200">
                        <a:solidFill>
                          <a:schemeClr val="bg1"/>
                        </a:solidFill>
                        <a:latin typeface="Times New Roman"/>
                        <a:ea typeface="Times New Roman"/>
                      </a:endParaRPr>
                    </a:p>
                  </a:txBody>
                  <a:tcPr marL="41091" marR="41091" marT="0" marB="0" anchor="ctr">
                    <a:solidFill>
                      <a:schemeClr val="accent5">
                        <a:lumMod val="50000"/>
                      </a:schemeClr>
                    </a:solidFill>
                  </a:tcPr>
                </a:tc>
                <a:extLst>
                  <a:ext uri="{0D108BD9-81ED-4DB2-BD59-A6C34878D82A}">
                    <a16:rowId xmlns:a16="http://schemas.microsoft.com/office/drawing/2014/main" val="853569013"/>
                  </a:ext>
                </a:extLst>
              </a:tr>
              <a:tr h="539271">
                <a:tc>
                  <a:txBody>
                    <a:bodyPr/>
                    <a:lstStyle/>
                    <a:p>
                      <a:pPr algn="ctr">
                        <a:spcAft>
                          <a:spcPts val="0"/>
                        </a:spcAft>
                      </a:pPr>
                      <a:r>
                        <a:rPr lang="pl-PL" sz="1200" dirty="0">
                          <a:solidFill>
                            <a:schemeClr val="bg1"/>
                          </a:solidFill>
                        </a:rPr>
                        <a:t>28</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6610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Przebudowa drogi powiatowej nr 1144G </a:t>
                      </a:r>
                    </a:p>
                    <a:p>
                      <a:pPr algn="ctr">
                        <a:spcAft>
                          <a:spcPts val="0"/>
                        </a:spcAft>
                      </a:pPr>
                      <a:r>
                        <a:rPr lang="pl-PL" sz="1200" dirty="0">
                          <a:solidFill>
                            <a:schemeClr val="bg1"/>
                          </a:solidFill>
                        </a:rPr>
                        <a:t>w miejscowości Szczypkowice gmina Główczyce</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endParaRPr lang="pl-PL" sz="1200" dirty="0">
                        <a:solidFill>
                          <a:schemeClr val="bg1"/>
                        </a:solidFill>
                        <a:latin typeface="Times New Roman"/>
                        <a:ea typeface="Times New Roman"/>
                      </a:endParaRPr>
                    </a:p>
                    <a:p>
                      <a:pPr algn="ctr">
                        <a:spcAft>
                          <a:spcPts val="0"/>
                        </a:spcAft>
                      </a:pPr>
                      <a:r>
                        <a:rPr lang="pl-PL" sz="1200" dirty="0">
                          <a:solidFill>
                            <a:schemeClr val="bg1"/>
                          </a:solidFill>
                        </a:rPr>
                        <a:t>326 881</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endParaRPr lang="pl-PL" sz="1200" dirty="0">
                        <a:solidFill>
                          <a:schemeClr val="bg1"/>
                        </a:solidFill>
                        <a:latin typeface="Times New Roman"/>
                        <a:ea typeface="Times New Roman"/>
                      </a:endParaRPr>
                    </a:p>
                    <a:p>
                      <a:pPr algn="ctr">
                        <a:spcAft>
                          <a:spcPts val="0"/>
                        </a:spcAft>
                      </a:pPr>
                      <a:r>
                        <a:rPr lang="pl-PL" sz="1200" dirty="0">
                          <a:solidFill>
                            <a:schemeClr val="bg1"/>
                          </a:solidFill>
                        </a:rPr>
                        <a:t>326 881</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Starostwo Powiatowe </a:t>
                      </a:r>
                      <a:br>
                        <a:rPr lang="pl-PL" sz="1200" dirty="0">
                          <a:solidFill>
                            <a:schemeClr val="bg1"/>
                          </a:solidFill>
                        </a:rPr>
                      </a:br>
                      <a:r>
                        <a:rPr lang="pl-PL" sz="1200" dirty="0">
                          <a:solidFill>
                            <a:schemeClr val="bg1"/>
                          </a:solidFill>
                        </a:rPr>
                        <a:t>w Słupsku</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extLst>
                  <a:ext uri="{0D108BD9-81ED-4DB2-BD59-A6C34878D82A}">
                    <a16:rowId xmlns:a16="http://schemas.microsoft.com/office/drawing/2014/main" val="3251628954"/>
                  </a:ext>
                </a:extLst>
              </a:tr>
              <a:tr h="539271">
                <a:tc>
                  <a:txBody>
                    <a:bodyPr/>
                    <a:lstStyle/>
                    <a:p>
                      <a:pPr algn="ctr">
                        <a:spcAft>
                          <a:spcPts val="0"/>
                        </a:spcAft>
                      </a:pPr>
                      <a:r>
                        <a:rPr lang="pl-PL" sz="1200" dirty="0">
                          <a:solidFill>
                            <a:schemeClr val="bg1"/>
                          </a:solidFill>
                        </a:rPr>
                        <a:t>29</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Przebudowa chodnika w ciągu drogi powiatowej nr 1197G-ul. Wróblewskiego </a:t>
                      </a:r>
                    </a:p>
                    <a:p>
                      <a:pPr algn="ctr">
                        <a:spcAft>
                          <a:spcPts val="0"/>
                        </a:spcAft>
                      </a:pPr>
                      <a:r>
                        <a:rPr lang="pl-PL" sz="1200" dirty="0">
                          <a:solidFill>
                            <a:schemeClr val="bg1"/>
                          </a:solidFill>
                        </a:rPr>
                        <a:t>w Ustce (Gmina Miasto Ustka)</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200 000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200 000</a:t>
                      </a:r>
                      <a:endParaRPr lang="pl-PL" sz="1200" dirty="0">
                        <a:solidFill>
                          <a:schemeClr val="bg1"/>
                        </a:solidFill>
                        <a:latin typeface="Times New Roman"/>
                        <a:ea typeface="Times New Roman"/>
                      </a:endParaRPr>
                    </a:p>
                    <a:p>
                      <a:pPr algn="ctr">
                        <a:spcAft>
                          <a:spcPts val="0"/>
                        </a:spcAft>
                      </a:pP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extLst>
                  <a:ext uri="{0D108BD9-81ED-4DB2-BD59-A6C34878D82A}">
                    <a16:rowId xmlns:a16="http://schemas.microsoft.com/office/drawing/2014/main" val="1529119087"/>
                  </a:ext>
                </a:extLst>
              </a:tr>
              <a:tr h="539271">
                <a:tc>
                  <a:txBody>
                    <a:bodyPr/>
                    <a:lstStyle/>
                    <a:p>
                      <a:pPr algn="ctr">
                        <a:spcAft>
                          <a:spcPts val="0"/>
                        </a:spcAft>
                      </a:pPr>
                      <a:r>
                        <a:rPr lang="pl-PL" sz="1200">
                          <a:solidFill>
                            <a:schemeClr val="bg1"/>
                          </a:solidFill>
                        </a:rPr>
                        <a:t>30</a:t>
                      </a:r>
                      <a:endParaRPr lang="pl-PL" sz="120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Przebudowa drogi powiatowej nr 1189G Grąbkowo-Runowo (Gmina Potęgowo)</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1 000 000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1 000 000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extLst>
                  <a:ext uri="{0D108BD9-81ED-4DB2-BD59-A6C34878D82A}">
                    <a16:rowId xmlns:a16="http://schemas.microsoft.com/office/drawing/2014/main" val="2125508944"/>
                  </a:ext>
                </a:extLst>
              </a:tr>
              <a:tr h="580419">
                <a:tc>
                  <a:txBody>
                    <a:bodyPr/>
                    <a:lstStyle/>
                    <a:p>
                      <a:pPr algn="ctr">
                        <a:spcAft>
                          <a:spcPts val="0"/>
                        </a:spcAft>
                      </a:pPr>
                      <a:r>
                        <a:rPr lang="pl-PL" sz="1200">
                          <a:solidFill>
                            <a:schemeClr val="bg1"/>
                          </a:solidFill>
                        </a:rPr>
                        <a:t>31</a:t>
                      </a:r>
                      <a:endParaRPr lang="pl-PL" sz="120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Budowa chodnika wzdłuż drogi powiatowej </a:t>
                      </a:r>
                    </a:p>
                    <a:p>
                      <a:pPr algn="ctr">
                        <a:spcAft>
                          <a:spcPts val="0"/>
                        </a:spcAft>
                      </a:pPr>
                      <a:r>
                        <a:rPr lang="pl-PL" sz="1200" dirty="0">
                          <a:solidFill>
                            <a:schemeClr val="bg1"/>
                          </a:solidFill>
                        </a:rPr>
                        <a:t>nr 1105G w m. Gać (Gmina Słupsk)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70 000 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70 000 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extLst>
                  <a:ext uri="{0D108BD9-81ED-4DB2-BD59-A6C34878D82A}">
                    <a16:rowId xmlns:a16="http://schemas.microsoft.com/office/drawing/2014/main" val="1161077575"/>
                  </a:ext>
                </a:extLst>
              </a:tr>
            </a:tbl>
          </a:graphicData>
        </a:graphic>
      </p:graphicFrame>
      <p:graphicFrame>
        <p:nvGraphicFramePr>
          <p:cNvPr id="8" name="Tabela 7">
            <a:extLst>
              <a:ext uri="{FF2B5EF4-FFF2-40B4-BE49-F238E27FC236}">
                <a16:creationId xmlns:a16="http://schemas.microsoft.com/office/drawing/2014/main" id="{DC8AF74B-19B3-4668-8C98-BA152E19F186}"/>
              </a:ext>
            </a:extLst>
          </p:cNvPr>
          <p:cNvGraphicFramePr>
            <a:graphicFrameLocks noGrp="1"/>
          </p:cNvGraphicFramePr>
          <p:nvPr>
            <p:extLst>
              <p:ext uri="{D42A27DB-BD31-4B8C-83A1-F6EECF244321}">
                <p14:modId xmlns:p14="http://schemas.microsoft.com/office/powerpoint/2010/main" val="594572471"/>
              </p:ext>
            </p:extLst>
          </p:nvPr>
        </p:nvGraphicFramePr>
        <p:xfrm>
          <a:off x="234889" y="1947672"/>
          <a:ext cx="11576810" cy="548640"/>
        </p:xfrm>
        <a:graphic>
          <a:graphicData uri="http://schemas.openxmlformats.org/drawingml/2006/table">
            <a:tbl>
              <a:tblPr firstRow="1">
                <a:tableStyleId>{35758FB7-9AC5-4552-8A53-C91805E547FA}</a:tableStyleId>
              </a:tblPr>
              <a:tblGrid>
                <a:gridCol w="425027">
                  <a:extLst>
                    <a:ext uri="{9D8B030D-6E8A-4147-A177-3AD203B41FA5}">
                      <a16:colId xmlns:a16="http://schemas.microsoft.com/office/drawing/2014/main" val="2678174027"/>
                    </a:ext>
                  </a:extLst>
                </a:gridCol>
                <a:gridCol w="448361">
                  <a:extLst>
                    <a:ext uri="{9D8B030D-6E8A-4147-A177-3AD203B41FA5}">
                      <a16:colId xmlns:a16="http://schemas.microsoft.com/office/drawing/2014/main" val="1894595512"/>
                    </a:ext>
                  </a:extLst>
                </a:gridCol>
                <a:gridCol w="658817">
                  <a:extLst>
                    <a:ext uri="{9D8B030D-6E8A-4147-A177-3AD203B41FA5}">
                      <a16:colId xmlns:a16="http://schemas.microsoft.com/office/drawing/2014/main" val="3095470700"/>
                    </a:ext>
                  </a:extLst>
                </a:gridCol>
                <a:gridCol w="512413">
                  <a:extLst>
                    <a:ext uri="{9D8B030D-6E8A-4147-A177-3AD203B41FA5}">
                      <a16:colId xmlns:a16="http://schemas.microsoft.com/office/drawing/2014/main" val="1124205057"/>
                    </a:ext>
                  </a:extLst>
                </a:gridCol>
                <a:gridCol w="5381289">
                  <a:extLst>
                    <a:ext uri="{9D8B030D-6E8A-4147-A177-3AD203B41FA5}">
                      <a16:colId xmlns:a16="http://schemas.microsoft.com/office/drawing/2014/main" val="3547208866"/>
                    </a:ext>
                  </a:extLst>
                </a:gridCol>
                <a:gridCol w="946308">
                  <a:extLst>
                    <a:ext uri="{9D8B030D-6E8A-4147-A177-3AD203B41FA5}">
                      <a16:colId xmlns:a16="http://schemas.microsoft.com/office/drawing/2014/main" val="1539068715"/>
                    </a:ext>
                  </a:extLst>
                </a:gridCol>
                <a:gridCol w="1241571">
                  <a:extLst>
                    <a:ext uri="{9D8B030D-6E8A-4147-A177-3AD203B41FA5}">
                      <a16:colId xmlns:a16="http://schemas.microsoft.com/office/drawing/2014/main" val="3645673590"/>
                    </a:ext>
                  </a:extLst>
                </a:gridCol>
                <a:gridCol w="1963024">
                  <a:extLst>
                    <a:ext uri="{9D8B030D-6E8A-4147-A177-3AD203B41FA5}">
                      <a16:colId xmlns:a16="http://schemas.microsoft.com/office/drawing/2014/main" val="1043095740"/>
                    </a:ext>
                  </a:extLst>
                </a:gridCol>
              </a:tblGrid>
              <a:tr h="530352">
                <a:tc>
                  <a:txBody>
                    <a:bodyPr/>
                    <a:lstStyle/>
                    <a:p>
                      <a:pPr algn="ctr">
                        <a:spcAft>
                          <a:spcPts val="0"/>
                        </a:spcAft>
                      </a:pPr>
                      <a:r>
                        <a:rPr lang="pl-PL" sz="1200" b="0" dirty="0">
                          <a:solidFill>
                            <a:schemeClr val="bg1"/>
                          </a:solidFill>
                          <a:latin typeface="+mn-lt"/>
                        </a:rPr>
                        <a:t>1</a:t>
                      </a:r>
                      <a:endParaRPr lang="pl-PL" sz="1200" b="0" dirty="0">
                        <a:solidFill>
                          <a:schemeClr val="bg1"/>
                        </a:solidFill>
                        <a:latin typeface="+mn-lt"/>
                        <a:ea typeface="Times New Roman"/>
                      </a:endParaRPr>
                    </a:p>
                  </a:txBody>
                  <a:tcPr marL="42651" marR="42651"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50000"/>
                      </a:schemeClr>
                    </a:solidFill>
                  </a:tcPr>
                </a:tc>
                <a:tc>
                  <a:txBody>
                    <a:bodyPr/>
                    <a:lstStyle/>
                    <a:p>
                      <a:pPr algn="ctr">
                        <a:spcAft>
                          <a:spcPts val="0"/>
                        </a:spcAft>
                      </a:pPr>
                      <a:r>
                        <a:rPr lang="pl-PL" sz="1200" b="0" dirty="0">
                          <a:solidFill>
                            <a:schemeClr val="bg1"/>
                          </a:solidFill>
                          <a:latin typeface="+mn-lt"/>
                        </a:rPr>
                        <a:t> </a:t>
                      </a:r>
                      <a:endParaRPr lang="pl-PL" sz="1200" b="0" dirty="0">
                        <a:solidFill>
                          <a:schemeClr val="bg1"/>
                        </a:solidFill>
                        <a:latin typeface="+mn-lt"/>
                        <a:ea typeface="Times New Roman"/>
                      </a:endParaRPr>
                    </a:p>
                    <a:p>
                      <a:pPr algn="ctr">
                        <a:spcAft>
                          <a:spcPts val="0"/>
                        </a:spcAft>
                      </a:pPr>
                      <a:r>
                        <a:rPr lang="pl-PL" sz="1200" b="0" dirty="0">
                          <a:solidFill>
                            <a:schemeClr val="bg1"/>
                          </a:solidFill>
                          <a:latin typeface="+mn-lt"/>
                        </a:rPr>
                        <a:t>600</a:t>
                      </a:r>
                      <a:endParaRPr lang="pl-PL" sz="1200" b="0" dirty="0">
                        <a:solidFill>
                          <a:schemeClr val="bg1"/>
                        </a:solidFill>
                        <a:latin typeface="+mn-lt"/>
                        <a:ea typeface="Times New Roman"/>
                      </a:endParaRPr>
                    </a:p>
                    <a:p>
                      <a:pPr algn="ctr">
                        <a:spcAft>
                          <a:spcPts val="0"/>
                        </a:spcAft>
                      </a:pPr>
                      <a:r>
                        <a:rPr lang="pl-PL" sz="1200" b="0" dirty="0">
                          <a:solidFill>
                            <a:schemeClr val="bg1"/>
                          </a:solidFill>
                          <a:latin typeface="+mn-lt"/>
                        </a:rPr>
                        <a:t> </a:t>
                      </a:r>
                      <a:endParaRPr lang="pl-PL" sz="1200" b="0" dirty="0">
                        <a:solidFill>
                          <a:schemeClr val="bg1"/>
                        </a:solidFill>
                        <a:latin typeface="+mn-lt"/>
                        <a:ea typeface="Times New Roman"/>
                      </a:endParaRPr>
                    </a:p>
                  </a:txBody>
                  <a:tcPr marL="42651" marR="42651"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50000"/>
                      </a:schemeClr>
                    </a:solidFill>
                  </a:tcPr>
                </a:tc>
                <a:tc>
                  <a:txBody>
                    <a:bodyPr/>
                    <a:lstStyle/>
                    <a:p>
                      <a:pPr algn="ctr">
                        <a:spcAft>
                          <a:spcPts val="0"/>
                        </a:spcAft>
                      </a:pPr>
                      <a:r>
                        <a:rPr lang="pl-PL" sz="1200" b="0" dirty="0">
                          <a:solidFill>
                            <a:schemeClr val="bg1"/>
                          </a:solidFill>
                          <a:latin typeface="+mn-lt"/>
                        </a:rPr>
                        <a:t> </a:t>
                      </a:r>
                      <a:endParaRPr lang="pl-PL" sz="1200" b="0" dirty="0">
                        <a:solidFill>
                          <a:schemeClr val="bg1"/>
                        </a:solidFill>
                        <a:latin typeface="+mn-lt"/>
                        <a:ea typeface="Times New Roman"/>
                      </a:endParaRPr>
                    </a:p>
                    <a:p>
                      <a:pPr algn="ctr">
                        <a:spcAft>
                          <a:spcPts val="0"/>
                        </a:spcAft>
                      </a:pPr>
                      <a:r>
                        <a:rPr lang="pl-PL" sz="1200" b="0" dirty="0">
                          <a:solidFill>
                            <a:schemeClr val="bg1"/>
                          </a:solidFill>
                          <a:latin typeface="+mn-lt"/>
                        </a:rPr>
                        <a:t>60004</a:t>
                      </a:r>
                      <a:endParaRPr lang="pl-PL" sz="1200" b="0" dirty="0">
                        <a:solidFill>
                          <a:schemeClr val="bg1"/>
                        </a:solidFill>
                        <a:latin typeface="+mn-lt"/>
                        <a:ea typeface="Times New Roman"/>
                      </a:endParaRPr>
                    </a:p>
                    <a:p>
                      <a:pPr algn="ctr">
                        <a:spcAft>
                          <a:spcPts val="0"/>
                        </a:spcAft>
                      </a:pPr>
                      <a:r>
                        <a:rPr lang="pl-PL" sz="1200" b="0" dirty="0">
                          <a:solidFill>
                            <a:schemeClr val="bg1"/>
                          </a:solidFill>
                          <a:latin typeface="+mn-lt"/>
                        </a:rPr>
                        <a:t> </a:t>
                      </a:r>
                      <a:endParaRPr lang="pl-PL" sz="1200" b="0" dirty="0">
                        <a:solidFill>
                          <a:schemeClr val="bg1"/>
                        </a:solidFill>
                        <a:latin typeface="+mn-lt"/>
                        <a:ea typeface="Times New Roman"/>
                      </a:endParaRPr>
                    </a:p>
                  </a:txBody>
                  <a:tcPr marL="42651" marR="42651"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50000"/>
                      </a:schemeClr>
                    </a:solidFill>
                  </a:tcPr>
                </a:tc>
                <a:tc>
                  <a:txBody>
                    <a:bodyPr/>
                    <a:lstStyle/>
                    <a:p>
                      <a:pPr algn="ctr">
                        <a:spcAft>
                          <a:spcPts val="0"/>
                        </a:spcAft>
                      </a:pPr>
                      <a:r>
                        <a:rPr lang="pl-PL" sz="1200" b="0" dirty="0">
                          <a:solidFill>
                            <a:schemeClr val="bg1"/>
                          </a:solidFill>
                          <a:latin typeface="+mn-lt"/>
                        </a:rPr>
                        <a:t> </a:t>
                      </a:r>
                      <a:endParaRPr lang="pl-PL" sz="1200" b="0" dirty="0">
                        <a:solidFill>
                          <a:schemeClr val="bg1"/>
                        </a:solidFill>
                        <a:latin typeface="+mn-lt"/>
                        <a:ea typeface="Times New Roman"/>
                      </a:endParaRPr>
                    </a:p>
                    <a:p>
                      <a:pPr algn="ctr">
                        <a:spcAft>
                          <a:spcPts val="0"/>
                        </a:spcAft>
                      </a:pPr>
                      <a:r>
                        <a:rPr lang="pl-PL" sz="1200" b="0" dirty="0">
                          <a:solidFill>
                            <a:schemeClr val="bg1"/>
                          </a:solidFill>
                          <a:latin typeface="+mn-lt"/>
                        </a:rPr>
                        <a:t>6300</a:t>
                      </a:r>
                      <a:endParaRPr lang="pl-PL" sz="1200" b="0" dirty="0">
                        <a:solidFill>
                          <a:schemeClr val="bg1"/>
                        </a:solidFill>
                        <a:latin typeface="+mn-lt"/>
                        <a:ea typeface="Times New Roman"/>
                      </a:endParaRPr>
                    </a:p>
                    <a:p>
                      <a:pPr algn="ctr">
                        <a:spcAft>
                          <a:spcPts val="0"/>
                        </a:spcAft>
                      </a:pPr>
                      <a:r>
                        <a:rPr lang="pl-PL" sz="1200" b="0" dirty="0">
                          <a:solidFill>
                            <a:schemeClr val="bg1"/>
                          </a:solidFill>
                          <a:latin typeface="+mn-lt"/>
                        </a:rPr>
                        <a:t> </a:t>
                      </a:r>
                      <a:endParaRPr lang="pl-PL" sz="1200" b="0" dirty="0">
                        <a:solidFill>
                          <a:schemeClr val="bg1"/>
                        </a:solidFill>
                        <a:latin typeface="+mn-lt"/>
                        <a:ea typeface="Times New Roman"/>
                      </a:endParaRPr>
                    </a:p>
                  </a:txBody>
                  <a:tcPr marL="42651" marR="42651"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50000"/>
                      </a:schemeClr>
                    </a:solidFill>
                  </a:tcPr>
                </a:tc>
                <a:tc>
                  <a:txBody>
                    <a:bodyPr/>
                    <a:lstStyle/>
                    <a:p>
                      <a:pPr algn="ctr">
                        <a:spcAft>
                          <a:spcPts val="0"/>
                        </a:spcAft>
                      </a:pPr>
                      <a:r>
                        <a:rPr lang="pl-PL" sz="1200" b="0" dirty="0">
                          <a:solidFill>
                            <a:schemeClr val="bg1"/>
                          </a:solidFill>
                          <a:latin typeface="+mn-lt"/>
                        </a:rPr>
                        <a:t>"Węzeł transportowy Miejskiego Obszaru Funkcjonalnego Słupska </a:t>
                      </a:r>
                    </a:p>
                    <a:p>
                      <a:pPr algn="ctr">
                        <a:spcAft>
                          <a:spcPts val="0"/>
                        </a:spcAft>
                      </a:pPr>
                      <a:r>
                        <a:rPr lang="pl-PL" sz="1200" b="0" dirty="0">
                          <a:solidFill>
                            <a:schemeClr val="bg1"/>
                          </a:solidFill>
                          <a:latin typeface="+mn-lt"/>
                        </a:rPr>
                        <a:t>z elementami dla komunikacji zbiorowej"</a:t>
                      </a:r>
                      <a:endParaRPr lang="pl-PL" sz="1200" b="0" dirty="0">
                        <a:solidFill>
                          <a:schemeClr val="bg1"/>
                        </a:solidFill>
                        <a:latin typeface="+mn-lt"/>
                        <a:ea typeface="Times New Roman"/>
                      </a:endParaRPr>
                    </a:p>
                  </a:txBody>
                  <a:tcPr marL="42651" marR="42651"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50000"/>
                      </a:schemeClr>
                    </a:solidFill>
                  </a:tcPr>
                </a:tc>
                <a:tc>
                  <a:txBody>
                    <a:bodyPr/>
                    <a:lstStyle/>
                    <a:p>
                      <a:pPr algn="ctr">
                        <a:spcAft>
                          <a:spcPts val="0"/>
                        </a:spcAft>
                      </a:pPr>
                      <a:r>
                        <a:rPr lang="pl-PL" sz="1200" b="0" dirty="0">
                          <a:solidFill>
                            <a:schemeClr val="bg1"/>
                          </a:solidFill>
                          <a:latin typeface="+mn-lt"/>
                        </a:rPr>
                        <a:t> </a:t>
                      </a:r>
                      <a:endParaRPr lang="pl-PL" sz="1200" b="0" dirty="0">
                        <a:solidFill>
                          <a:schemeClr val="bg1"/>
                        </a:solidFill>
                        <a:latin typeface="+mn-lt"/>
                        <a:ea typeface="Times New Roman"/>
                      </a:endParaRPr>
                    </a:p>
                    <a:p>
                      <a:pPr algn="ctr">
                        <a:spcAft>
                          <a:spcPts val="0"/>
                        </a:spcAft>
                      </a:pPr>
                      <a:r>
                        <a:rPr lang="pl-PL" sz="1200" b="0" dirty="0">
                          <a:solidFill>
                            <a:schemeClr val="bg1"/>
                          </a:solidFill>
                          <a:latin typeface="+mn-lt"/>
                        </a:rPr>
                        <a:t>750 000</a:t>
                      </a:r>
                      <a:endParaRPr lang="pl-PL" sz="1200" b="0" dirty="0">
                        <a:solidFill>
                          <a:schemeClr val="bg1"/>
                        </a:solidFill>
                        <a:latin typeface="+mn-lt"/>
                        <a:ea typeface="Times New Roman"/>
                      </a:endParaRPr>
                    </a:p>
                    <a:p>
                      <a:pPr algn="ctr">
                        <a:spcAft>
                          <a:spcPts val="0"/>
                        </a:spcAft>
                      </a:pPr>
                      <a:endParaRPr lang="pl-PL" sz="1200" b="0" dirty="0">
                        <a:solidFill>
                          <a:schemeClr val="bg1"/>
                        </a:solidFill>
                        <a:latin typeface="+mn-lt"/>
                        <a:ea typeface="Times New Roman"/>
                      </a:endParaRPr>
                    </a:p>
                  </a:txBody>
                  <a:tcPr marL="42651" marR="42651"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50000"/>
                      </a:schemeClr>
                    </a:solidFill>
                  </a:tcPr>
                </a:tc>
                <a:tc>
                  <a:txBody>
                    <a:bodyPr/>
                    <a:lstStyle/>
                    <a:p>
                      <a:pPr algn="ctr">
                        <a:spcAft>
                          <a:spcPts val="0"/>
                        </a:spcAft>
                      </a:pPr>
                      <a:r>
                        <a:rPr lang="pl-PL" sz="1200" b="0" dirty="0">
                          <a:solidFill>
                            <a:schemeClr val="bg1"/>
                          </a:solidFill>
                          <a:latin typeface="+mn-lt"/>
                        </a:rPr>
                        <a:t> </a:t>
                      </a:r>
                      <a:endParaRPr lang="pl-PL" sz="1200" b="0" dirty="0">
                        <a:solidFill>
                          <a:schemeClr val="bg1"/>
                        </a:solidFill>
                        <a:latin typeface="+mn-lt"/>
                        <a:ea typeface="Times New Roman"/>
                      </a:endParaRPr>
                    </a:p>
                    <a:p>
                      <a:pPr algn="ctr">
                        <a:spcAft>
                          <a:spcPts val="0"/>
                        </a:spcAft>
                      </a:pPr>
                      <a:r>
                        <a:rPr lang="pl-PL" sz="1200" b="0" dirty="0">
                          <a:solidFill>
                            <a:schemeClr val="bg1"/>
                          </a:solidFill>
                          <a:latin typeface="+mn-lt"/>
                        </a:rPr>
                        <a:t>250 000</a:t>
                      </a:r>
                      <a:endParaRPr lang="pl-PL" sz="1200" b="0" dirty="0">
                        <a:solidFill>
                          <a:schemeClr val="bg1"/>
                        </a:solidFill>
                        <a:latin typeface="+mn-lt"/>
                        <a:ea typeface="Times New Roman"/>
                      </a:endParaRPr>
                    </a:p>
                    <a:p>
                      <a:pPr algn="ctr">
                        <a:spcAft>
                          <a:spcPts val="0"/>
                        </a:spcAft>
                      </a:pPr>
                      <a:endParaRPr lang="pl-PL" sz="1200" b="0" dirty="0">
                        <a:solidFill>
                          <a:schemeClr val="bg1"/>
                        </a:solidFill>
                        <a:latin typeface="+mn-lt"/>
                        <a:ea typeface="Times New Roman"/>
                      </a:endParaRPr>
                    </a:p>
                  </a:txBody>
                  <a:tcPr marL="42651" marR="42651"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50000"/>
                      </a:schemeClr>
                    </a:solidFill>
                  </a:tcPr>
                </a:tc>
                <a:tc>
                  <a:txBody>
                    <a:bodyPr/>
                    <a:lstStyle/>
                    <a:p>
                      <a:pPr algn="ctr">
                        <a:spcAft>
                          <a:spcPts val="0"/>
                        </a:spcAft>
                      </a:pPr>
                      <a:r>
                        <a:rPr lang="pl-PL" sz="1200" b="0" dirty="0">
                          <a:solidFill>
                            <a:schemeClr val="bg1"/>
                          </a:solidFill>
                          <a:latin typeface="+mn-lt"/>
                        </a:rPr>
                        <a:t>Starostwo Powiatowe </a:t>
                      </a:r>
                      <a:br>
                        <a:rPr lang="pl-PL" sz="1200" b="0" dirty="0">
                          <a:solidFill>
                            <a:schemeClr val="bg1"/>
                          </a:solidFill>
                          <a:latin typeface="+mn-lt"/>
                        </a:rPr>
                      </a:br>
                      <a:r>
                        <a:rPr lang="pl-PL" sz="1200" b="0" dirty="0">
                          <a:solidFill>
                            <a:schemeClr val="bg1"/>
                          </a:solidFill>
                          <a:latin typeface="+mn-lt"/>
                        </a:rPr>
                        <a:t>w Słupsku</a:t>
                      </a:r>
                      <a:endParaRPr lang="pl-PL" sz="1200" b="0" dirty="0">
                        <a:solidFill>
                          <a:schemeClr val="bg1"/>
                        </a:solidFill>
                        <a:latin typeface="+mn-lt"/>
                        <a:ea typeface="Times New Roman"/>
                      </a:endParaRPr>
                    </a:p>
                  </a:txBody>
                  <a:tcPr marL="42651" marR="42651"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359575718"/>
                  </a:ext>
                </a:extLst>
              </a:tr>
            </a:tbl>
          </a:graphicData>
        </a:graphic>
      </p:graphicFrame>
      <p:graphicFrame>
        <p:nvGraphicFramePr>
          <p:cNvPr id="9" name="Tabela 8">
            <a:extLst>
              <a:ext uri="{FF2B5EF4-FFF2-40B4-BE49-F238E27FC236}">
                <a16:creationId xmlns:a16="http://schemas.microsoft.com/office/drawing/2014/main" id="{7179BF79-C6AD-412D-966C-42D7CDCEDF9F}"/>
              </a:ext>
            </a:extLst>
          </p:cNvPr>
          <p:cNvGraphicFramePr>
            <a:graphicFrameLocks noGrp="1"/>
          </p:cNvGraphicFramePr>
          <p:nvPr>
            <p:extLst>
              <p:ext uri="{D42A27DB-BD31-4B8C-83A1-F6EECF244321}">
                <p14:modId xmlns:p14="http://schemas.microsoft.com/office/powerpoint/2010/main" val="853106476"/>
              </p:ext>
            </p:extLst>
          </p:nvPr>
        </p:nvGraphicFramePr>
        <p:xfrm>
          <a:off x="234888" y="5926212"/>
          <a:ext cx="11576807" cy="731520"/>
        </p:xfrm>
        <a:graphic>
          <a:graphicData uri="http://schemas.openxmlformats.org/drawingml/2006/table">
            <a:tbl>
              <a:tblPr>
                <a:tableStyleId>{35758FB7-9AC5-4552-8A53-C91805E547FA}</a:tableStyleId>
              </a:tblPr>
              <a:tblGrid>
                <a:gridCol w="441768">
                  <a:extLst>
                    <a:ext uri="{9D8B030D-6E8A-4147-A177-3AD203B41FA5}">
                      <a16:colId xmlns:a16="http://schemas.microsoft.com/office/drawing/2014/main" val="2298594110"/>
                    </a:ext>
                  </a:extLst>
                </a:gridCol>
                <a:gridCol w="419779">
                  <a:extLst>
                    <a:ext uri="{9D8B030D-6E8A-4147-A177-3AD203B41FA5}">
                      <a16:colId xmlns:a16="http://schemas.microsoft.com/office/drawing/2014/main" val="1974129133"/>
                    </a:ext>
                  </a:extLst>
                </a:gridCol>
                <a:gridCol w="668901">
                  <a:extLst>
                    <a:ext uri="{9D8B030D-6E8A-4147-A177-3AD203B41FA5}">
                      <a16:colId xmlns:a16="http://schemas.microsoft.com/office/drawing/2014/main" val="1669366748"/>
                    </a:ext>
                  </a:extLst>
                </a:gridCol>
                <a:gridCol w="529808">
                  <a:extLst>
                    <a:ext uri="{9D8B030D-6E8A-4147-A177-3AD203B41FA5}">
                      <a16:colId xmlns:a16="http://schemas.microsoft.com/office/drawing/2014/main" val="1390297407"/>
                    </a:ext>
                  </a:extLst>
                </a:gridCol>
                <a:gridCol w="5367528">
                  <a:extLst>
                    <a:ext uri="{9D8B030D-6E8A-4147-A177-3AD203B41FA5}">
                      <a16:colId xmlns:a16="http://schemas.microsoft.com/office/drawing/2014/main" val="504007013"/>
                    </a:ext>
                  </a:extLst>
                </a:gridCol>
                <a:gridCol w="941832">
                  <a:extLst>
                    <a:ext uri="{9D8B030D-6E8A-4147-A177-3AD203B41FA5}">
                      <a16:colId xmlns:a16="http://schemas.microsoft.com/office/drawing/2014/main" val="851820799"/>
                    </a:ext>
                  </a:extLst>
                </a:gridCol>
                <a:gridCol w="1252728">
                  <a:extLst>
                    <a:ext uri="{9D8B030D-6E8A-4147-A177-3AD203B41FA5}">
                      <a16:colId xmlns:a16="http://schemas.microsoft.com/office/drawing/2014/main" val="2221401229"/>
                    </a:ext>
                  </a:extLst>
                </a:gridCol>
                <a:gridCol w="1954463">
                  <a:extLst>
                    <a:ext uri="{9D8B030D-6E8A-4147-A177-3AD203B41FA5}">
                      <a16:colId xmlns:a16="http://schemas.microsoft.com/office/drawing/2014/main" val="2624183484"/>
                    </a:ext>
                  </a:extLst>
                </a:gridCol>
              </a:tblGrid>
              <a:tr h="676038">
                <a:tc>
                  <a:txBody>
                    <a:bodyPr/>
                    <a:lstStyle/>
                    <a:p>
                      <a:pPr algn="ctr">
                        <a:spcAft>
                          <a:spcPts val="0"/>
                        </a:spcAft>
                      </a:pPr>
                      <a:r>
                        <a:rPr lang="pl-PL" sz="1200" dirty="0">
                          <a:solidFill>
                            <a:schemeClr val="bg1"/>
                          </a:solidFill>
                        </a:rPr>
                        <a:t>32</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Budowa chodnika wzdłuż drogi powiatowej </a:t>
                      </a:r>
                      <a:br>
                        <a:rPr lang="pl-PL" sz="1200" dirty="0">
                          <a:solidFill>
                            <a:schemeClr val="bg1"/>
                          </a:solidFill>
                        </a:rPr>
                      </a:br>
                      <a:r>
                        <a:rPr lang="pl-PL" sz="1200" dirty="0">
                          <a:solidFill>
                            <a:schemeClr val="bg1"/>
                          </a:solidFill>
                        </a:rPr>
                        <a:t>nr 1179G na odcinku ul. Kościuszki </a:t>
                      </a:r>
                      <a:br>
                        <a:rPr lang="pl-PL" sz="1200" dirty="0">
                          <a:solidFill>
                            <a:schemeClr val="bg1"/>
                          </a:solidFill>
                        </a:rPr>
                      </a:br>
                      <a:r>
                        <a:rPr lang="pl-PL" sz="1200" dirty="0">
                          <a:solidFill>
                            <a:schemeClr val="bg1"/>
                          </a:solidFill>
                        </a:rPr>
                        <a:t>w Potęgowie od skrzyżowania z ul. Targową do budynku nr 6 (Gmina Potęgowo)</a:t>
                      </a:r>
                      <a:endParaRPr lang="pl-PL" sz="1200" dirty="0">
                        <a:solidFill>
                          <a:schemeClr val="bg1"/>
                        </a:solidFill>
                        <a:latin typeface="Times New Roman"/>
                        <a:ea typeface="Times New Roman"/>
                      </a:endParaRPr>
                    </a:p>
                  </a:txBody>
                  <a:tcPr marL="41091" marR="41091" marT="0" marB="0">
                    <a:solidFill>
                      <a:schemeClr val="accent5">
                        <a:lumMod val="50000"/>
                      </a:schemeClr>
                    </a:solidFill>
                  </a:tcPr>
                </a:tc>
                <a:tc>
                  <a:txBody>
                    <a:bodyPr/>
                    <a:lstStyle/>
                    <a:p>
                      <a:pPr algn="ctr">
                        <a:spcAft>
                          <a:spcPts val="0"/>
                        </a:spcAft>
                      </a:pPr>
                      <a:r>
                        <a:rPr lang="pl-PL" sz="1200" dirty="0">
                          <a:solidFill>
                            <a:schemeClr val="bg1"/>
                          </a:solidFill>
                        </a:rPr>
                        <a:t>270 000</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270 000</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extLst>
                  <a:ext uri="{0D108BD9-81ED-4DB2-BD59-A6C34878D82A}">
                    <a16:rowId xmlns:a16="http://schemas.microsoft.com/office/drawing/2014/main" val="1636935134"/>
                  </a:ext>
                </a:extLst>
              </a:tr>
            </a:tbl>
          </a:graphicData>
        </a:graphic>
      </p:graphicFrame>
    </p:spTree>
    <p:extLst>
      <p:ext uri="{BB962C8B-B14F-4D97-AF65-F5344CB8AC3E}">
        <p14:creationId xmlns:p14="http://schemas.microsoft.com/office/powerpoint/2010/main" val="40810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628365770"/>
              </p:ext>
            </p:extLst>
          </p:nvPr>
        </p:nvGraphicFramePr>
        <p:xfrm>
          <a:off x="176169" y="50593"/>
          <a:ext cx="11711030" cy="1097280"/>
        </p:xfrm>
        <a:graphic>
          <a:graphicData uri="http://schemas.openxmlformats.org/drawingml/2006/table">
            <a:tbl>
              <a:tblPr>
                <a:tableStyleId>{35758FB7-9AC5-4552-8A53-C91805E547FA}</a:tableStyleId>
              </a:tblPr>
              <a:tblGrid>
                <a:gridCol w="373692">
                  <a:extLst>
                    <a:ext uri="{9D8B030D-6E8A-4147-A177-3AD203B41FA5}">
                      <a16:colId xmlns:a16="http://schemas.microsoft.com/office/drawing/2014/main" val="20000"/>
                    </a:ext>
                  </a:extLst>
                </a:gridCol>
                <a:gridCol w="733655">
                  <a:extLst>
                    <a:ext uri="{9D8B030D-6E8A-4147-A177-3AD203B41FA5}">
                      <a16:colId xmlns:a16="http://schemas.microsoft.com/office/drawing/2014/main" val="20001"/>
                    </a:ext>
                  </a:extLst>
                </a:gridCol>
                <a:gridCol w="872455">
                  <a:extLst>
                    <a:ext uri="{9D8B030D-6E8A-4147-A177-3AD203B41FA5}">
                      <a16:colId xmlns:a16="http://schemas.microsoft.com/office/drawing/2014/main" val="20002"/>
                    </a:ext>
                  </a:extLst>
                </a:gridCol>
                <a:gridCol w="1082179">
                  <a:extLst>
                    <a:ext uri="{9D8B030D-6E8A-4147-A177-3AD203B41FA5}">
                      <a16:colId xmlns:a16="http://schemas.microsoft.com/office/drawing/2014/main" val="20003"/>
                    </a:ext>
                  </a:extLst>
                </a:gridCol>
                <a:gridCol w="3934437">
                  <a:extLst>
                    <a:ext uri="{9D8B030D-6E8A-4147-A177-3AD203B41FA5}">
                      <a16:colId xmlns:a16="http://schemas.microsoft.com/office/drawing/2014/main" val="20004"/>
                    </a:ext>
                  </a:extLst>
                </a:gridCol>
                <a:gridCol w="1262748">
                  <a:extLst>
                    <a:ext uri="{9D8B030D-6E8A-4147-A177-3AD203B41FA5}">
                      <a16:colId xmlns:a16="http://schemas.microsoft.com/office/drawing/2014/main" val="20005"/>
                    </a:ext>
                  </a:extLst>
                </a:gridCol>
                <a:gridCol w="1488841">
                  <a:extLst>
                    <a:ext uri="{9D8B030D-6E8A-4147-A177-3AD203B41FA5}">
                      <a16:colId xmlns:a16="http://schemas.microsoft.com/office/drawing/2014/main" val="20007"/>
                    </a:ext>
                  </a:extLst>
                </a:gridCol>
                <a:gridCol w="1963023">
                  <a:extLst>
                    <a:ext uri="{9D8B030D-6E8A-4147-A177-3AD203B41FA5}">
                      <a16:colId xmlns:a16="http://schemas.microsoft.com/office/drawing/2014/main" val="20008"/>
                    </a:ext>
                  </a:extLst>
                </a:gridCol>
              </a:tblGrid>
              <a:tr h="507028">
                <a:tc>
                  <a:txBody>
                    <a:bodyPr/>
                    <a:lstStyle/>
                    <a:p>
                      <a:pPr algn="ctr">
                        <a:spcAft>
                          <a:spcPts val="0"/>
                        </a:spcAft>
                      </a:pPr>
                      <a:r>
                        <a:rPr lang="pl-PL" sz="1200" dirty="0">
                          <a:solidFill>
                            <a:schemeClr val="bg1"/>
                          </a:solidFill>
                        </a:rPr>
                        <a:t>33</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Przebudowa drogi powiatowej nr 1171G </a:t>
                      </a:r>
                      <a:br>
                        <a:rPr lang="pl-PL" sz="1200" dirty="0">
                          <a:solidFill>
                            <a:schemeClr val="bg1"/>
                          </a:solidFill>
                        </a:rPr>
                      </a:br>
                      <a:r>
                        <a:rPr lang="pl-PL" sz="1200" dirty="0">
                          <a:solidFill>
                            <a:schemeClr val="bg1"/>
                          </a:solidFill>
                        </a:rPr>
                        <a:t>na odcinku Kruszyna-Żelki (Gmina Kobylnica)</a:t>
                      </a:r>
                      <a:endParaRPr lang="pl-PL" sz="1200" dirty="0">
                        <a:solidFill>
                          <a:schemeClr val="bg1"/>
                        </a:solidFill>
                        <a:latin typeface="Times New Roman"/>
                        <a:ea typeface="Times New Roman"/>
                      </a:endParaRPr>
                    </a:p>
                  </a:txBody>
                  <a:tcPr marL="41091" marR="41091" marT="0" marB="0">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700 000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700 000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extLst>
                  <a:ext uri="{0D108BD9-81ED-4DB2-BD59-A6C34878D82A}">
                    <a16:rowId xmlns:a16="http://schemas.microsoft.com/office/drawing/2014/main" val="10018"/>
                  </a:ext>
                </a:extLst>
              </a:tr>
              <a:tr h="512845">
                <a:tc>
                  <a:txBody>
                    <a:bodyPr/>
                    <a:lstStyle/>
                    <a:p>
                      <a:pPr algn="ctr">
                        <a:spcAft>
                          <a:spcPts val="0"/>
                        </a:spcAft>
                      </a:pPr>
                      <a:r>
                        <a:rPr lang="pl-PL" sz="1200">
                          <a:solidFill>
                            <a:schemeClr val="bg1"/>
                          </a:solidFill>
                        </a:rPr>
                        <a:t>34</a:t>
                      </a:r>
                      <a:endParaRPr lang="pl-PL" sz="120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Przebudowa drogi powiatowej nr 1179G </a:t>
                      </a:r>
                      <a:br>
                        <a:rPr lang="pl-PL" sz="1200" dirty="0">
                          <a:solidFill>
                            <a:schemeClr val="bg1"/>
                          </a:solidFill>
                        </a:rPr>
                      </a:br>
                      <a:r>
                        <a:rPr lang="pl-PL" sz="1200" dirty="0">
                          <a:solidFill>
                            <a:schemeClr val="bg1"/>
                          </a:solidFill>
                        </a:rPr>
                        <a:t>na odcinku Podole Wielkie - Pobłocie (Gmina Główczyce)</a:t>
                      </a:r>
                      <a:endParaRPr lang="pl-PL" sz="1200" dirty="0">
                        <a:solidFill>
                          <a:schemeClr val="bg1"/>
                        </a:solidFill>
                        <a:latin typeface="Times New Roman"/>
                        <a:ea typeface="Times New Roman"/>
                      </a:endParaRPr>
                    </a:p>
                  </a:txBody>
                  <a:tcPr marL="41091" marR="41091" marT="0" marB="0">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700 000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700 000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41091" marR="41091" marT="0" marB="0" anchor="ctr">
                    <a:solidFill>
                      <a:schemeClr val="accent5">
                        <a:lumMod val="50000"/>
                      </a:schemeClr>
                    </a:solidFill>
                  </a:tcPr>
                </a:tc>
                <a:extLst>
                  <a:ext uri="{0D108BD9-81ED-4DB2-BD59-A6C34878D82A}">
                    <a16:rowId xmlns:a16="http://schemas.microsoft.com/office/drawing/2014/main" val="10021"/>
                  </a:ext>
                </a:extLst>
              </a:tr>
            </a:tbl>
          </a:graphicData>
        </a:graphic>
      </p:graphicFrame>
      <p:graphicFrame>
        <p:nvGraphicFramePr>
          <p:cNvPr id="4" name="Tabela 3">
            <a:extLst>
              <a:ext uri="{FF2B5EF4-FFF2-40B4-BE49-F238E27FC236}">
                <a16:creationId xmlns:a16="http://schemas.microsoft.com/office/drawing/2014/main" id="{3529B74C-75EE-4B8A-B135-DD0C0AA74466}"/>
              </a:ext>
            </a:extLst>
          </p:cNvPr>
          <p:cNvGraphicFramePr>
            <a:graphicFrameLocks noGrp="1"/>
          </p:cNvGraphicFramePr>
          <p:nvPr>
            <p:extLst>
              <p:ext uri="{D42A27DB-BD31-4B8C-83A1-F6EECF244321}">
                <p14:modId xmlns:p14="http://schemas.microsoft.com/office/powerpoint/2010/main" val="1849686868"/>
              </p:ext>
            </p:extLst>
          </p:nvPr>
        </p:nvGraphicFramePr>
        <p:xfrm>
          <a:off x="176168" y="1097279"/>
          <a:ext cx="11711029" cy="2765582"/>
        </p:xfrm>
        <a:graphic>
          <a:graphicData uri="http://schemas.openxmlformats.org/drawingml/2006/table">
            <a:tbl>
              <a:tblPr>
                <a:tableStyleId>{35758FB7-9AC5-4552-8A53-C91805E547FA}</a:tableStyleId>
              </a:tblPr>
              <a:tblGrid>
                <a:gridCol w="360727">
                  <a:extLst>
                    <a:ext uri="{9D8B030D-6E8A-4147-A177-3AD203B41FA5}">
                      <a16:colId xmlns:a16="http://schemas.microsoft.com/office/drawing/2014/main" val="20000"/>
                    </a:ext>
                  </a:extLst>
                </a:gridCol>
                <a:gridCol w="738232">
                  <a:extLst>
                    <a:ext uri="{9D8B030D-6E8A-4147-A177-3AD203B41FA5}">
                      <a16:colId xmlns:a16="http://schemas.microsoft.com/office/drawing/2014/main" val="20001"/>
                    </a:ext>
                  </a:extLst>
                </a:gridCol>
                <a:gridCol w="864066">
                  <a:extLst>
                    <a:ext uri="{9D8B030D-6E8A-4147-A177-3AD203B41FA5}">
                      <a16:colId xmlns:a16="http://schemas.microsoft.com/office/drawing/2014/main" val="20002"/>
                    </a:ext>
                  </a:extLst>
                </a:gridCol>
                <a:gridCol w="1098957">
                  <a:extLst>
                    <a:ext uri="{9D8B030D-6E8A-4147-A177-3AD203B41FA5}">
                      <a16:colId xmlns:a16="http://schemas.microsoft.com/office/drawing/2014/main" val="20003"/>
                    </a:ext>
                  </a:extLst>
                </a:gridCol>
                <a:gridCol w="3917659">
                  <a:extLst>
                    <a:ext uri="{9D8B030D-6E8A-4147-A177-3AD203B41FA5}">
                      <a16:colId xmlns:a16="http://schemas.microsoft.com/office/drawing/2014/main" val="20004"/>
                    </a:ext>
                  </a:extLst>
                </a:gridCol>
                <a:gridCol w="1290146">
                  <a:extLst>
                    <a:ext uri="{9D8B030D-6E8A-4147-A177-3AD203B41FA5}">
                      <a16:colId xmlns:a16="http://schemas.microsoft.com/office/drawing/2014/main" val="20005"/>
                    </a:ext>
                  </a:extLst>
                </a:gridCol>
                <a:gridCol w="1486610">
                  <a:extLst>
                    <a:ext uri="{9D8B030D-6E8A-4147-A177-3AD203B41FA5}">
                      <a16:colId xmlns:a16="http://schemas.microsoft.com/office/drawing/2014/main" val="20007"/>
                    </a:ext>
                  </a:extLst>
                </a:gridCol>
                <a:gridCol w="1954632">
                  <a:extLst>
                    <a:ext uri="{9D8B030D-6E8A-4147-A177-3AD203B41FA5}">
                      <a16:colId xmlns:a16="http://schemas.microsoft.com/office/drawing/2014/main" val="20008"/>
                    </a:ext>
                  </a:extLst>
                </a:gridCol>
              </a:tblGrid>
              <a:tr h="627530">
                <a:tc>
                  <a:txBody>
                    <a:bodyPr/>
                    <a:lstStyle/>
                    <a:p>
                      <a:pPr algn="ctr">
                        <a:spcAft>
                          <a:spcPts val="0"/>
                        </a:spcAft>
                      </a:pPr>
                      <a:r>
                        <a:rPr lang="pl-PL" sz="1200" dirty="0">
                          <a:solidFill>
                            <a:schemeClr val="bg1"/>
                          </a:solidFill>
                        </a:rPr>
                        <a:t>35</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Przebudowa drogi powiatowej nr 1140G </a:t>
                      </a:r>
                      <a:br>
                        <a:rPr lang="pl-PL" sz="1200" dirty="0">
                          <a:solidFill>
                            <a:schemeClr val="bg1"/>
                          </a:solidFill>
                        </a:rPr>
                      </a:br>
                      <a:r>
                        <a:rPr lang="pl-PL" sz="1200" dirty="0">
                          <a:solidFill>
                            <a:schemeClr val="bg1"/>
                          </a:solidFill>
                        </a:rPr>
                        <a:t>w m. Stara Dąbrowa (Gmina Damnica)</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500 000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500 000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a:solidFill>
                            <a:schemeClr val="bg1"/>
                          </a:solidFill>
                        </a:rPr>
                        <a:t>Zarząd Dróg Powiatowych w Słupsku</a:t>
                      </a:r>
                      <a:endParaRPr lang="pl-PL" sz="1200">
                        <a:solidFill>
                          <a:schemeClr val="bg1"/>
                        </a:solidFill>
                        <a:latin typeface="Times New Roman"/>
                        <a:ea typeface="Times New Roman"/>
                      </a:endParaRPr>
                    </a:p>
                  </a:txBody>
                  <a:tcPr marL="41238" marR="41238" marT="0" marB="0" anchor="ctr">
                    <a:solidFill>
                      <a:schemeClr val="accent5">
                        <a:lumMod val="50000"/>
                      </a:schemeClr>
                    </a:solidFill>
                  </a:tcPr>
                </a:tc>
                <a:extLst>
                  <a:ext uri="{0D108BD9-81ED-4DB2-BD59-A6C34878D82A}">
                    <a16:rowId xmlns:a16="http://schemas.microsoft.com/office/drawing/2014/main" val="10000"/>
                  </a:ext>
                </a:extLst>
              </a:tr>
              <a:tr h="839179">
                <a:tc>
                  <a:txBody>
                    <a:bodyPr/>
                    <a:lstStyle/>
                    <a:p>
                      <a:pPr algn="ctr">
                        <a:spcAft>
                          <a:spcPts val="0"/>
                        </a:spcAft>
                      </a:pPr>
                      <a:r>
                        <a:rPr lang="pl-PL" sz="1200">
                          <a:solidFill>
                            <a:schemeClr val="bg1"/>
                          </a:solidFill>
                        </a:rPr>
                        <a:t>36</a:t>
                      </a:r>
                      <a:endParaRPr lang="pl-PL" sz="120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Dokumentacja techniczna na przebudowę drogi powiatowej nr 1147G </a:t>
                      </a:r>
                    </a:p>
                    <a:p>
                      <a:pPr algn="ctr">
                        <a:spcAft>
                          <a:spcPts val="0"/>
                        </a:spcAft>
                      </a:pPr>
                      <a:r>
                        <a:rPr lang="pl-PL" sz="1200" dirty="0">
                          <a:solidFill>
                            <a:schemeClr val="bg1"/>
                          </a:solidFill>
                        </a:rPr>
                        <a:t>Darnowo – Osowo</a:t>
                      </a:r>
                    </a:p>
                    <a:p>
                      <a:pPr algn="ctr">
                        <a:spcAft>
                          <a:spcPts val="0"/>
                        </a:spcAft>
                      </a:pPr>
                      <a:r>
                        <a:rPr lang="pl-PL" sz="1200" dirty="0">
                          <a:solidFill>
                            <a:schemeClr val="bg1"/>
                          </a:solidFill>
                        </a:rPr>
                        <a:t>(Gmina Kępice)</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50 000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50 000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extLst>
                  <a:ext uri="{0D108BD9-81ED-4DB2-BD59-A6C34878D82A}">
                    <a16:rowId xmlns:a16="http://schemas.microsoft.com/office/drawing/2014/main" val="10003"/>
                  </a:ext>
                </a:extLst>
              </a:tr>
              <a:tr h="627530">
                <a:tc>
                  <a:txBody>
                    <a:bodyPr/>
                    <a:lstStyle/>
                    <a:p>
                      <a:pPr algn="ctr">
                        <a:spcAft>
                          <a:spcPts val="0"/>
                        </a:spcAft>
                      </a:pPr>
                      <a:r>
                        <a:rPr lang="pl-PL" sz="1200">
                          <a:solidFill>
                            <a:schemeClr val="bg1"/>
                          </a:solidFill>
                        </a:rPr>
                        <a:t>37</a:t>
                      </a:r>
                      <a:endParaRPr lang="pl-PL" sz="120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60014</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Budowa magazynu soli dla Zarządu Dróg Powiatowych w Słupsku</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500 000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500 000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extLst>
                  <a:ext uri="{0D108BD9-81ED-4DB2-BD59-A6C34878D82A}">
                    <a16:rowId xmlns:a16="http://schemas.microsoft.com/office/drawing/2014/main" val="10006"/>
                  </a:ext>
                </a:extLst>
              </a:tr>
              <a:tr h="671343">
                <a:tc>
                  <a:txBody>
                    <a:bodyPr/>
                    <a:lstStyle/>
                    <a:p>
                      <a:pPr algn="ctr">
                        <a:spcAft>
                          <a:spcPts val="0"/>
                        </a:spcAft>
                      </a:pPr>
                      <a:r>
                        <a:rPr lang="pl-PL" sz="1200">
                          <a:solidFill>
                            <a:schemeClr val="bg1"/>
                          </a:solidFill>
                        </a:rPr>
                        <a:t>38</a:t>
                      </a:r>
                      <a:endParaRPr lang="pl-PL" sz="120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60095</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6060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Zakup solarki do zimowego utrzymania dróg dla Zarządu Dróg Powiatowych </a:t>
                      </a:r>
                    </a:p>
                    <a:p>
                      <a:pPr algn="ctr">
                        <a:spcAft>
                          <a:spcPts val="0"/>
                        </a:spcAft>
                      </a:pPr>
                      <a:r>
                        <a:rPr lang="pl-PL" sz="1200" dirty="0">
                          <a:solidFill>
                            <a:schemeClr val="bg1"/>
                          </a:solidFill>
                        </a:rPr>
                        <a:t>w Słupsku</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125 000</a:t>
                      </a:r>
                      <a:endParaRPr lang="pl-PL" sz="1200" dirty="0">
                        <a:solidFill>
                          <a:schemeClr val="bg1"/>
                        </a:solidFill>
                        <a:latin typeface="Times New Roman"/>
                        <a:ea typeface="Times New Roman"/>
                      </a:endParaRPr>
                    </a:p>
                    <a:p>
                      <a:pPr algn="ctr">
                        <a:spcAft>
                          <a:spcPts val="0"/>
                        </a:spcAft>
                      </a:pPr>
                      <a:r>
                        <a:rPr lang="pl-PL" sz="1200" dirty="0"/>
                        <a:t> </a:t>
                      </a:r>
                      <a:endParaRPr lang="pl-PL" sz="1200" dirty="0">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125 000</a:t>
                      </a:r>
                      <a:endParaRPr lang="pl-PL" sz="1200" dirty="0">
                        <a:solidFill>
                          <a:schemeClr val="bg1"/>
                        </a:solidFill>
                        <a:latin typeface="Times New Roman"/>
                        <a:ea typeface="Times New Roman"/>
                      </a:endParaRPr>
                    </a:p>
                    <a:p>
                      <a:pPr algn="ctr">
                        <a:spcAft>
                          <a:spcPts val="0"/>
                        </a:spcAft>
                      </a:pPr>
                      <a:r>
                        <a:rPr lang="pl-PL" sz="1200" dirty="0"/>
                        <a:t> </a:t>
                      </a:r>
                      <a:endParaRPr lang="pl-PL" sz="1200" dirty="0">
                        <a:latin typeface="Times New Roman"/>
                        <a:ea typeface="Times New Roman"/>
                      </a:endParaRPr>
                    </a:p>
                  </a:txBody>
                  <a:tcPr marL="41238" marR="41238" marT="0" marB="0" anchor="ctr">
                    <a:solidFill>
                      <a:schemeClr val="accent5">
                        <a:lumMod val="50000"/>
                      </a:schemeClr>
                    </a:solidFill>
                  </a:tcPr>
                </a:tc>
                <a:tc>
                  <a:txBody>
                    <a:bodyPr/>
                    <a:lstStyle/>
                    <a:p>
                      <a:pPr algn="ctr">
                        <a:spcAft>
                          <a:spcPts val="0"/>
                        </a:spcAft>
                      </a:pPr>
                      <a:r>
                        <a:rPr lang="pl-PL" sz="1200" dirty="0">
                          <a:solidFill>
                            <a:schemeClr val="bg1"/>
                          </a:solidFill>
                        </a:rPr>
                        <a:t>Zarząd Dróg Powiatowych w Słupsku</a:t>
                      </a:r>
                      <a:endParaRPr lang="pl-PL" sz="1200" dirty="0">
                        <a:solidFill>
                          <a:schemeClr val="bg1"/>
                        </a:solidFill>
                        <a:latin typeface="Times New Roman"/>
                        <a:ea typeface="Times New Roman"/>
                      </a:endParaRPr>
                    </a:p>
                  </a:txBody>
                  <a:tcPr marL="41238" marR="41238" marT="0" marB="0" anchor="ctr">
                    <a:solidFill>
                      <a:schemeClr val="accent5">
                        <a:lumMod val="50000"/>
                      </a:schemeClr>
                    </a:solidFill>
                  </a:tcPr>
                </a:tc>
                <a:extLst>
                  <a:ext uri="{0D108BD9-81ED-4DB2-BD59-A6C34878D82A}">
                    <a16:rowId xmlns:a16="http://schemas.microsoft.com/office/drawing/2014/main" val="10009"/>
                  </a:ext>
                </a:extLst>
              </a:tr>
            </a:tbl>
          </a:graphicData>
        </a:graphic>
      </p:graphicFrame>
      <p:graphicFrame>
        <p:nvGraphicFramePr>
          <p:cNvPr id="5" name="Tabela 4">
            <a:extLst>
              <a:ext uri="{FF2B5EF4-FFF2-40B4-BE49-F238E27FC236}">
                <a16:creationId xmlns:a16="http://schemas.microsoft.com/office/drawing/2014/main" id="{41CE45F0-D7A0-45F9-88AC-6F29D4B169F6}"/>
              </a:ext>
            </a:extLst>
          </p:cNvPr>
          <p:cNvGraphicFramePr>
            <a:graphicFrameLocks noGrp="1"/>
          </p:cNvGraphicFramePr>
          <p:nvPr>
            <p:extLst>
              <p:ext uri="{D42A27DB-BD31-4B8C-83A1-F6EECF244321}">
                <p14:modId xmlns:p14="http://schemas.microsoft.com/office/powerpoint/2010/main" val="4264606371"/>
              </p:ext>
            </p:extLst>
          </p:nvPr>
        </p:nvGraphicFramePr>
        <p:xfrm>
          <a:off x="176166" y="4468630"/>
          <a:ext cx="11711028" cy="1515222"/>
        </p:xfrm>
        <a:graphic>
          <a:graphicData uri="http://schemas.openxmlformats.org/drawingml/2006/table">
            <a:tbl>
              <a:tblPr>
                <a:tableStyleId>{35758FB7-9AC5-4552-8A53-C91805E547FA}</a:tableStyleId>
              </a:tblPr>
              <a:tblGrid>
                <a:gridCol w="341192">
                  <a:extLst>
                    <a:ext uri="{9D8B030D-6E8A-4147-A177-3AD203B41FA5}">
                      <a16:colId xmlns:a16="http://schemas.microsoft.com/office/drawing/2014/main" val="4258061918"/>
                    </a:ext>
                  </a:extLst>
                </a:gridCol>
                <a:gridCol w="745958">
                  <a:extLst>
                    <a:ext uri="{9D8B030D-6E8A-4147-A177-3AD203B41FA5}">
                      <a16:colId xmlns:a16="http://schemas.microsoft.com/office/drawing/2014/main" val="4097739871"/>
                    </a:ext>
                  </a:extLst>
                </a:gridCol>
                <a:gridCol w="878305">
                  <a:extLst>
                    <a:ext uri="{9D8B030D-6E8A-4147-A177-3AD203B41FA5}">
                      <a16:colId xmlns:a16="http://schemas.microsoft.com/office/drawing/2014/main" val="2058987284"/>
                    </a:ext>
                  </a:extLst>
                </a:gridCol>
                <a:gridCol w="1094874">
                  <a:extLst>
                    <a:ext uri="{9D8B030D-6E8A-4147-A177-3AD203B41FA5}">
                      <a16:colId xmlns:a16="http://schemas.microsoft.com/office/drawing/2014/main" val="747824394"/>
                    </a:ext>
                  </a:extLst>
                </a:gridCol>
                <a:gridCol w="3922294">
                  <a:extLst>
                    <a:ext uri="{9D8B030D-6E8A-4147-A177-3AD203B41FA5}">
                      <a16:colId xmlns:a16="http://schemas.microsoft.com/office/drawing/2014/main" val="204881039"/>
                    </a:ext>
                  </a:extLst>
                </a:gridCol>
                <a:gridCol w="1287163">
                  <a:extLst>
                    <a:ext uri="{9D8B030D-6E8A-4147-A177-3AD203B41FA5}">
                      <a16:colId xmlns:a16="http://schemas.microsoft.com/office/drawing/2014/main" val="1232094676"/>
                    </a:ext>
                  </a:extLst>
                </a:gridCol>
                <a:gridCol w="1480101">
                  <a:extLst>
                    <a:ext uri="{9D8B030D-6E8A-4147-A177-3AD203B41FA5}">
                      <a16:colId xmlns:a16="http://schemas.microsoft.com/office/drawing/2014/main" val="172473465"/>
                    </a:ext>
                  </a:extLst>
                </a:gridCol>
                <a:gridCol w="1961141">
                  <a:extLst>
                    <a:ext uri="{9D8B030D-6E8A-4147-A177-3AD203B41FA5}">
                      <a16:colId xmlns:a16="http://schemas.microsoft.com/office/drawing/2014/main" val="2316497780"/>
                    </a:ext>
                  </a:extLst>
                </a:gridCol>
              </a:tblGrid>
              <a:tr h="398618">
                <a:tc>
                  <a:txBody>
                    <a:bodyPr/>
                    <a:lstStyle/>
                    <a:p>
                      <a:pPr algn="ctr">
                        <a:spcAft>
                          <a:spcPts val="0"/>
                        </a:spcAft>
                      </a:pPr>
                      <a:r>
                        <a:rPr lang="pl-PL" sz="1200" dirty="0">
                          <a:solidFill>
                            <a:schemeClr val="bg1"/>
                          </a:solidFill>
                        </a:rPr>
                        <a:t>47</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758</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75818</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6800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Rezerwa inwestycyjna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1 450 000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1 450 000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Starostwo Powiatowe                w Słupsku</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extLst>
                  <a:ext uri="{0D108BD9-81ED-4DB2-BD59-A6C34878D82A}">
                    <a16:rowId xmlns:a16="http://schemas.microsoft.com/office/drawing/2014/main" val="3750033485"/>
                  </a:ext>
                </a:extLst>
              </a:tr>
              <a:tr h="966582">
                <a:tc>
                  <a:txBody>
                    <a:bodyPr/>
                    <a:lstStyle/>
                    <a:p>
                      <a:pPr algn="ctr">
                        <a:spcAft>
                          <a:spcPts val="0"/>
                        </a:spcAft>
                      </a:pPr>
                      <a:r>
                        <a:rPr lang="pl-PL" sz="1200" dirty="0">
                          <a:solidFill>
                            <a:schemeClr val="bg1"/>
                          </a:solidFill>
                        </a:rPr>
                        <a:t>50</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801</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80115</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Budowa i wyposażenie sali gimnastycznej przy Zespole Szkół Agrotechnicznych w Słupsku wraz z dokumentacją projektową</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5 762 000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200 000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Starostwo Powiatowe </a:t>
                      </a:r>
                      <a:br>
                        <a:rPr lang="pl-PL" sz="1200" dirty="0">
                          <a:solidFill>
                            <a:schemeClr val="bg1"/>
                          </a:solidFill>
                        </a:rPr>
                      </a:br>
                      <a:r>
                        <a:rPr lang="pl-PL" sz="1200" dirty="0">
                          <a:solidFill>
                            <a:schemeClr val="bg1"/>
                          </a:solidFill>
                        </a:rPr>
                        <a:t>w Słupsku</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extLst>
                  <a:ext uri="{0D108BD9-81ED-4DB2-BD59-A6C34878D82A}">
                    <a16:rowId xmlns:a16="http://schemas.microsoft.com/office/drawing/2014/main" val="3774519870"/>
                  </a:ext>
                </a:extLst>
              </a:tr>
            </a:tbl>
          </a:graphicData>
        </a:graphic>
      </p:graphicFrame>
      <p:graphicFrame>
        <p:nvGraphicFramePr>
          <p:cNvPr id="3" name="Tabela 2">
            <a:extLst>
              <a:ext uri="{FF2B5EF4-FFF2-40B4-BE49-F238E27FC236}">
                <a16:creationId xmlns:a16="http://schemas.microsoft.com/office/drawing/2014/main" id="{05D5AA66-7854-4467-A0E8-7E8C334C29AC}"/>
              </a:ext>
            </a:extLst>
          </p:cNvPr>
          <p:cNvGraphicFramePr>
            <a:graphicFrameLocks noGrp="1"/>
          </p:cNvGraphicFramePr>
          <p:nvPr>
            <p:extLst>
              <p:ext uri="{D42A27DB-BD31-4B8C-83A1-F6EECF244321}">
                <p14:modId xmlns:p14="http://schemas.microsoft.com/office/powerpoint/2010/main" val="2035180782"/>
              </p:ext>
            </p:extLst>
          </p:nvPr>
        </p:nvGraphicFramePr>
        <p:xfrm>
          <a:off x="176162" y="3849469"/>
          <a:ext cx="11711030" cy="622362"/>
        </p:xfrm>
        <a:graphic>
          <a:graphicData uri="http://schemas.openxmlformats.org/drawingml/2006/table">
            <a:tbl>
              <a:tblPr>
                <a:tableStyleId>{35758FB7-9AC5-4552-8A53-C91805E547FA}</a:tableStyleId>
              </a:tblPr>
              <a:tblGrid>
                <a:gridCol w="341750">
                  <a:extLst>
                    <a:ext uri="{9D8B030D-6E8A-4147-A177-3AD203B41FA5}">
                      <a16:colId xmlns:a16="http://schemas.microsoft.com/office/drawing/2014/main" val="1595123483"/>
                    </a:ext>
                  </a:extLst>
                </a:gridCol>
                <a:gridCol w="750629">
                  <a:extLst>
                    <a:ext uri="{9D8B030D-6E8A-4147-A177-3AD203B41FA5}">
                      <a16:colId xmlns:a16="http://schemas.microsoft.com/office/drawing/2014/main" val="1686705618"/>
                    </a:ext>
                  </a:extLst>
                </a:gridCol>
                <a:gridCol w="851324">
                  <a:extLst>
                    <a:ext uri="{9D8B030D-6E8A-4147-A177-3AD203B41FA5}">
                      <a16:colId xmlns:a16="http://schemas.microsoft.com/office/drawing/2014/main" val="897790093"/>
                    </a:ext>
                  </a:extLst>
                </a:gridCol>
                <a:gridCol w="1107636">
                  <a:extLst>
                    <a:ext uri="{9D8B030D-6E8A-4147-A177-3AD203B41FA5}">
                      <a16:colId xmlns:a16="http://schemas.microsoft.com/office/drawing/2014/main" val="2090760002"/>
                    </a:ext>
                  </a:extLst>
                </a:gridCol>
                <a:gridCol w="3927073">
                  <a:extLst>
                    <a:ext uri="{9D8B030D-6E8A-4147-A177-3AD203B41FA5}">
                      <a16:colId xmlns:a16="http://schemas.microsoft.com/office/drawing/2014/main" val="3788077406"/>
                    </a:ext>
                  </a:extLst>
                </a:gridCol>
                <a:gridCol w="1291377">
                  <a:extLst>
                    <a:ext uri="{9D8B030D-6E8A-4147-A177-3AD203B41FA5}">
                      <a16:colId xmlns:a16="http://schemas.microsoft.com/office/drawing/2014/main" val="2285692888"/>
                    </a:ext>
                  </a:extLst>
                </a:gridCol>
                <a:gridCol w="1482290">
                  <a:extLst>
                    <a:ext uri="{9D8B030D-6E8A-4147-A177-3AD203B41FA5}">
                      <a16:colId xmlns:a16="http://schemas.microsoft.com/office/drawing/2014/main" val="2474518099"/>
                    </a:ext>
                  </a:extLst>
                </a:gridCol>
                <a:gridCol w="1958951">
                  <a:extLst>
                    <a:ext uri="{9D8B030D-6E8A-4147-A177-3AD203B41FA5}">
                      <a16:colId xmlns:a16="http://schemas.microsoft.com/office/drawing/2014/main" val="2965644607"/>
                    </a:ext>
                  </a:extLst>
                </a:gridCol>
              </a:tblGrid>
              <a:tr h="622362">
                <a:tc>
                  <a:txBody>
                    <a:bodyPr/>
                    <a:lstStyle/>
                    <a:p>
                      <a:pPr algn="ctr">
                        <a:spcAft>
                          <a:spcPts val="0"/>
                        </a:spcAft>
                      </a:pPr>
                      <a:r>
                        <a:rPr lang="pl-PL" sz="1200" dirty="0">
                          <a:solidFill>
                            <a:schemeClr val="bg1"/>
                          </a:solidFill>
                        </a:rPr>
                        <a:t>44</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750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75020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Dostosowanie budynku Starostwa Powiatowego w Słupsku przy ul. Szarych Szeregów 14 do wymogów p.poż.</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100 000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100 000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tc>
                  <a:txBody>
                    <a:bodyPr/>
                    <a:lstStyle/>
                    <a:p>
                      <a:pPr algn="ctr">
                        <a:spcAft>
                          <a:spcPts val="0"/>
                        </a:spcAft>
                      </a:pPr>
                      <a:r>
                        <a:rPr lang="pl-PL" sz="1200" dirty="0">
                          <a:solidFill>
                            <a:schemeClr val="bg1"/>
                          </a:solidFill>
                        </a:rPr>
                        <a:t>Starostwo Powiatowe </a:t>
                      </a:r>
                      <a:br>
                        <a:rPr lang="pl-PL" sz="1200" dirty="0">
                          <a:solidFill>
                            <a:schemeClr val="bg1"/>
                          </a:solidFill>
                        </a:rPr>
                      </a:br>
                      <a:r>
                        <a:rPr lang="pl-PL" sz="1200" dirty="0">
                          <a:solidFill>
                            <a:schemeClr val="bg1"/>
                          </a:solidFill>
                        </a:rPr>
                        <a:t>w Słupsku</a:t>
                      </a:r>
                      <a:endParaRPr lang="pl-PL" sz="1200" dirty="0">
                        <a:solidFill>
                          <a:schemeClr val="bg1"/>
                        </a:solidFill>
                        <a:latin typeface="Times New Roman"/>
                        <a:ea typeface="Times New Roman"/>
                      </a:endParaRPr>
                    </a:p>
                  </a:txBody>
                  <a:tcPr marL="39623" marR="39623" marT="0" marB="0" anchor="ctr">
                    <a:solidFill>
                      <a:schemeClr val="accent5">
                        <a:lumMod val="50000"/>
                      </a:schemeClr>
                    </a:solidFill>
                  </a:tcPr>
                </a:tc>
                <a:extLst>
                  <a:ext uri="{0D108BD9-81ED-4DB2-BD59-A6C34878D82A}">
                    <a16:rowId xmlns:a16="http://schemas.microsoft.com/office/drawing/2014/main" val="305794935"/>
                  </a:ext>
                </a:extLst>
              </a:tr>
            </a:tbl>
          </a:graphicData>
        </a:graphic>
      </p:graphicFrame>
      <p:graphicFrame>
        <p:nvGraphicFramePr>
          <p:cNvPr id="6" name="Tabela 5">
            <a:extLst>
              <a:ext uri="{FF2B5EF4-FFF2-40B4-BE49-F238E27FC236}">
                <a16:creationId xmlns:a16="http://schemas.microsoft.com/office/drawing/2014/main" id="{43C9E9C1-2F02-4995-A4C8-BE937248697E}"/>
              </a:ext>
            </a:extLst>
          </p:cNvPr>
          <p:cNvGraphicFramePr>
            <a:graphicFrameLocks noGrp="1"/>
          </p:cNvGraphicFramePr>
          <p:nvPr>
            <p:extLst>
              <p:ext uri="{D42A27DB-BD31-4B8C-83A1-F6EECF244321}">
                <p14:modId xmlns:p14="http://schemas.microsoft.com/office/powerpoint/2010/main" val="2187189884"/>
              </p:ext>
            </p:extLst>
          </p:nvPr>
        </p:nvGraphicFramePr>
        <p:xfrm>
          <a:off x="173371" y="5993695"/>
          <a:ext cx="11711028" cy="625495"/>
        </p:xfrm>
        <a:graphic>
          <a:graphicData uri="http://schemas.openxmlformats.org/drawingml/2006/table">
            <a:tbl>
              <a:tblPr>
                <a:tableStyleId>{35758FB7-9AC5-4552-8A53-C91805E547FA}</a:tableStyleId>
              </a:tblPr>
              <a:tblGrid>
                <a:gridCol w="355135">
                  <a:extLst>
                    <a:ext uri="{9D8B030D-6E8A-4147-A177-3AD203B41FA5}">
                      <a16:colId xmlns:a16="http://schemas.microsoft.com/office/drawing/2014/main" val="1204301076"/>
                    </a:ext>
                  </a:extLst>
                </a:gridCol>
                <a:gridCol w="746621">
                  <a:extLst>
                    <a:ext uri="{9D8B030D-6E8A-4147-A177-3AD203B41FA5}">
                      <a16:colId xmlns:a16="http://schemas.microsoft.com/office/drawing/2014/main" val="3391282992"/>
                    </a:ext>
                  </a:extLst>
                </a:gridCol>
                <a:gridCol w="880844">
                  <a:extLst>
                    <a:ext uri="{9D8B030D-6E8A-4147-A177-3AD203B41FA5}">
                      <a16:colId xmlns:a16="http://schemas.microsoft.com/office/drawing/2014/main" val="2254959953"/>
                    </a:ext>
                  </a:extLst>
                </a:gridCol>
                <a:gridCol w="1090568">
                  <a:extLst>
                    <a:ext uri="{9D8B030D-6E8A-4147-A177-3AD203B41FA5}">
                      <a16:colId xmlns:a16="http://schemas.microsoft.com/office/drawing/2014/main" val="3003016121"/>
                    </a:ext>
                  </a:extLst>
                </a:gridCol>
                <a:gridCol w="3917659">
                  <a:extLst>
                    <a:ext uri="{9D8B030D-6E8A-4147-A177-3AD203B41FA5}">
                      <a16:colId xmlns:a16="http://schemas.microsoft.com/office/drawing/2014/main" val="2981982253"/>
                    </a:ext>
                  </a:extLst>
                </a:gridCol>
                <a:gridCol w="1291905">
                  <a:extLst>
                    <a:ext uri="{9D8B030D-6E8A-4147-A177-3AD203B41FA5}">
                      <a16:colId xmlns:a16="http://schemas.microsoft.com/office/drawing/2014/main" val="3238170697"/>
                    </a:ext>
                  </a:extLst>
                </a:gridCol>
                <a:gridCol w="1476462">
                  <a:extLst>
                    <a:ext uri="{9D8B030D-6E8A-4147-A177-3AD203B41FA5}">
                      <a16:colId xmlns:a16="http://schemas.microsoft.com/office/drawing/2014/main" val="2689674444"/>
                    </a:ext>
                  </a:extLst>
                </a:gridCol>
                <a:gridCol w="1951834">
                  <a:extLst>
                    <a:ext uri="{9D8B030D-6E8A-4147-A177-3AD203B41FA5}">
                      <a16:colId xmlns:a16="http://schemas.microsoft.com/office/drawing/2014/main" val="4148910393"/>
                    </a:ext>
                  </a:extLst>
                </a:gridCol>
              </a:tblGrid>
              <a:tr h="625495">
                <a:tc>
                  <a:txBody>
                    <a:bodyPr/>
                    <a:lstStyle/>
                    <a:p>
                      <a:pPr algn="ctr">
                        <a:spcAft>
                          <a:spcPts val="0"/>
                        </a:spcAft>
                      </a:pPr>
                      <a:r>
                        <a:rPr lang="pl-PL" sz="1200" dirty="0">
                          <a:solidFill>
                            <a:schemeClr val="bg1"/>
                          </a:solidFill>
                        </a:rPr>
                        <a:t>57</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852</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85202</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6060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Zakup pralnicy przemysłowej dla Domu Pomocy Społecznej w Machowinie</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30 000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30 000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Dom Pomocy Społecznej </a:t>
                      </a:r>
                    </a:p>
                    <a:p>
                      <a:pPr algn="ctr">
                        <a:spcAft>
                          <a:spcPts val="0"/>
                        </a:spcAft>
                      </a:pPr>
                      <a:r>
                        <a:rPr lang="pl-PL" sz="1200" dirty="0">
                          <a:solidFill>
                            <a:schemeClr val="bg1"/>
                          </a:solidFill>
                        </a:rPr>
                        <a:t>w Machowinie</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extLst>
                  <a:ext uri="{0D108BD9-81ED-4DB2-BD59-A6C34878D82A}">
                    <a16:rowId xmlns:a16="http://schemas.microsoft.com/office/drawing/2014/main" val="3972628052"/>
                  </a:ext>
                </a:extLst>
              </a:tr>
            </a:tbl>
          </a:graphicData>
        </a:graphic>
      </p:graphicFrame>
    </p:spTree>
    <p:extLst>
      <p:ext uri="{BB962C8B-B14F-4D97-AF65-F5344CB8AC3E}">
        <p14:creationId xmlns:p14="http://schemas.microsoft.com/office/powerpoint/2010/main" val="324844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10CC717-F8A3-40D2-BFE0-9C3D8321D816}"/>
              </a:ext>
            </a:extLst>
          </p:cNvPr>
          <p:cNvGraphicFramePr>
            <a:graphicFrameLocks noGrp="1"/>
          </p:cNvGraphicFramePr>
          <p:nvPr>
            <p:extLst>
              <p:ext uri="{D42A27DB-BD31-4B8C-83A1-F6EECF244321}">
                <p14:modId xmlns:p14="http://schemas.microsoft.com/office/powerpoint/2010/main" val="3333476113"/>
              </p:ext>
            </p:extLst>
          </p:nvPr>
        </p:nvGraphicFramePr>
        <p:xfrm>
          <a:off x="120396" y="92180"/>
          <a:ext cx="11905491" cy="763497"/>
        </p:xfrm>
        <a:graphic>
          <a:graphicData uri="http://schemas.openxmlformats.org/drawingml/2006/table">
            <a:tbl>
              <a:tblPr>
                <a:tableStyleId>{35758FB7-9AC5-4552-8A53-C91805E547FA}</a:tableStyleId>
              </a:tblPr>
              <a:tblGrid>
                <a:gridCol w="403329">
                  <a:extLst>
                    <a:ext uri="{9D8B030D-6E8A-4147-A177-3AD203B41FA5}">
                      <a16:colId xmlns:a16="http://schemas.microsoft.com/office/drawing/2014/main" val="20000"/>
                    </a:ext>
                  </a:extLst>
                </a:gridCol>
                <a:gridCol w="1048112">
                  <a:extLst>
                    <a:ext uri="{9D8B030D-6E8A-4147-A177-3AD203B41FA5}">
                      <a16:colId xmlns:a16="http://schemas.microsoft.com/office/drawing/2014/main" val="20001"/>
                    </a:ext>
                  </a:extLst>
                </a:gridCol>
                <a:gridCol w="863516">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gridCol w="3946514">
                  <a:extLst>
                    <a:ext uri="{9D8B030D-6E8A-4147-A177-3AD203B41FA5}">
                      <a16:colId xmlns:a16="http://schemas.microsoft.com/office/drawing/2014/main" val="20004"/>
                    </a:ext>
                  </a:extLst>
                </a:gridCol>
                <a:gridCol w="1233181">
                  <a:extLst>
                    <a:ext uri="{9D8B030D-6E8A-4147-A177-3AD203B41FA5}">
                      <a16:colId xmlns:a16="http://schemas.microsoft.com/office/drawing/2014/main" val="20005"/>
                    </a:ext>
                  </a:extLst>
                </a:gridCol>
                <a:gridCol w="1040235">
                  <a:extLst>
                    <a:ext uri="{9D8B030D-6E8A-4147-A177-3AD203B41FA5}">
                      <a16:colId xmlns:a16="http://schemas.microsoft.com/office/drawing/2014/main" val="20007"/>
                    </a:ext>
                  </a:extLst>
                </a:gridCol>
                <a:gridCol w="1992654">
                  <a:extLst>
                    <a:ext uri="{9D8B030D-6E8A-4147-A177-3AD203B41FA5}">
                      <a16:colId xmlns:a16="http://schemas.microsoft.com/office/drawing/2014/main" val="20008"/>
                    </a:ext>
                  </a:extLst>
                </a:gridCol>
              </a:tblGrid>
              <a:tr h="763497">
                <a:tc>
                  <a:txBody>
                    <a:bodyPr/>
                    <a:lstStyle/>
                    <a:p>
                      <a:pPr algn="ctr">
                        <a:spcAft>
                          <a:spcPts val="0"/>
                        </a:spcAft>
                      </a:pPr>
                      <a:r>
                        <a:rPr lang="pl-PL" sz="1200" dirty="0">
                          <a:solidFill>
                            <a:schemeClr val="bg1"/>
                          </a:solidFill>
                        </a:rPr>
                        <a:t>58</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852</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85202</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a:solidFill>
                            <a:schemeClr val="bg1"/>
                          </a:solidFill>
                        </a:rPr>
                        <a:t>Instalacja oświetlenia awaryjnego p.poż </a:t>
                      </a:r>
                      <a:br>
                        <a:rPr lang="pl-PL" sz="1200">
                          <a:solidFill>
                            <a:schemeClr val="bg1"/>
                          </a:solidFill>
                        </a:rPr>
                      </a:br>
                      <a:r>
                        <a:rPr lang="pl-PL" sz="1200">
                          <a:solidFill>
                            <a:schemeClr val="bg1"/>
                          </a:solidFill>
                        </a:rPr>
                        <a:t>i instalacja oddymiająca jako nieodzowna część w celu likwidacji stanu zagrożenia życia w Domu Pomocy Społecznej w Machowinku</a:t>
                      </a:r>
                      <a:endParaRPr lang="pl-PL" sz="120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20 000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20 000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tc>
                  <a:txBody>
                    <a:bodyPr/>
                    <a:lstStyle/>
                    <a:p>
                      <a:pPr algn="ctr">
                        <a:spcAft>
                          <a:spcPts val="0"/>
                        </a:spcAft>
                      </a:pPr>
                      <a:r>
                        <a:rPr lang="pl-PL" sz="1200" dirty="0">
                          <a:solidFill>
                            <a:schemeClr val="bg1"/>
                          </a:solidFill>
                        </a:rPr>
                        <a:t>Dom Pomocy Społecznej </a:t>
                      </a:r>
                    </a:p>
                    <a:p>
                      <a:pPr algn="ctr">
                        <a:spcAft>
                          <a:spcPts val="0"/>
                        </a:spcAft>
                      </a:pPr>
                      <a:r>
                        <a:rPr lang="pl-PL" sz="1200" dirty="0">
                          <a:solidFill>
                            <a:schemeClr val="bg1"/>
                          </a:solidFill>
                        </a:rPr>
                        <a:t>w Machowinku</a:t>
                      </a:r>
                      <a:endParaRPr lang="pl-PL" sz="1200" dirty="0">
                        <a:solidFill>
                          <a:schemeClr val="bg1"/>
                        </a:solidFill>
                        <a:latin typeface="Times New Roman"/>
                        <a:ea typeface="Times New Roman"/>
                      </a:endParaRPr>
                    </a:p>
                  </a:txBody>
                  <a:tcPr marL="40533" marR="40533" marT="0" marB="0" anchor="ctr">
                    <a:solidFill>
                      <a:schemeClr val="accent5">
                        <a:lumMod val="50000"/>
                      </a:schemeClr>
                    </a:solidFill>
                  </a:tcPr>
                </a:tc>
                <a:extLst>
                  <a:ext uri="{0D108BD9-81ED-4DB2-BD59-A6C34878D82A}">
                    <a16:rowId xmlns:a16="http://schemas.microsoft.com/office/drawing/2014/main" val="10021"/>
                  </a:ext>
                </a:extLst>
              </a:tr>
            </a:tbl>
          </a:graphicData>
        </a:graphic>
      </p:graphicFrame>
      <p:graphicFrame>
        <p:nvGraphicFramePr>
          <p:cNvPr id="4" name="Tabela 3">
            <a:extLst>
              <a:ext uri="{FF2B5EF4-FFF2-40B4-BE49-F238E27FC236}">
                <a16:creationId xmlns:a16="http://schemas.microsoft.com/office/drawing/2014/main" id="{8F47EA64-0809-4D24-91FA-70CD2CFB4AEC}"/>
              </a:ext>
            </a:extLst>
          </p:cNvPr>
          <p:cNvGraphicFramePr>
            <a:graphicFrameLocks noGrp="1"/>
          </p:cNvGraphicFramePr>
          <p:nvPr>
            <p:extLst>
              <p:ext uri="{D42A27DB-BD31-4B8C-83A1-F6EECF244321}">
                <p14:modId xmlns:p14="http://schemas.microsoft.com/office/powerpoint/2010/main" val="3438913459"/>
              </p:ext>
            </p:extLst>
          </p:nvPr>
        </p:nvGraphicFramePr>
        <p:xfrm>
          <a:off x="122647" y="841751"/>
          <a:ext cx="11903240" cy="1851547"/>
        </p:xfrm>
        <a:graphic>
          <a:graphicData uri="http://schemas.openxmlformats.org/drawingml/2006/table">
            <a:tbl>
              <a:tblPr>
                <a:tableStyleId>{35758FB7-9AC5-4552-8A53-C91805E547FA}</a:tableStyleId>
              </a:tblPr>
              <a:tblGrid>
                <a:gridCol w="389081">
                  <a:extLst>
                    <a:ext uri="{9D8B030D-6E8A-4147-A177-3AD203B41FA5}">
                      <a16:colId xmlns:a16="http://schemas.microsoft.com/office/drawing/2014/main" val="20000"/>
                    </a:ext>
                  </a:extLst>
                </a:gridCol>
                <a:gridCol w="1065402">
                  <a:extLst>
                    <a:ext uri="{9D8B030D-6E8A-4147-A177-3AD203B41FA5}">
                      <a16:colId xmlns:a16="http://schemas.microsoft.com/office/drawing/2014/main" val="20001"/>
                    </a:ext>
                  </a:extLst>
                </a:gridCol>
                <a:gridCol w="855677">
                  <a:extLst>
                    <a:ext uri="{9D8B030D-6E8A-4147-A177-3AD203B41FA5}">
                      <a16:colId xmlns:a16="http://schemas.microsoft.com/office/drawing/2014/main" val="20002"/>
                    </a:ext>
                  </a:extLst>
                </a:gridCol>
                <a:gridCol w="1384184">
                  <a:extLst>
                    <a:ext uri="{9D8B030D-6E8A-4147-A177-3AD203B41FA5}">
                      <a16:colId xmlns:a16="http://schemas.microsoft.com/office/drawing/2014/main" val="20003"/>
                    </a:ext>
                  </a:extLst>
                </a:gridCol>
                <a:gridCol w="3951215">
                  <a:extLst>
                    <a:ext uri="{9D8B030D-6E8A-4147-A177-3AD203B41FA5}">
                      <a16:colId xmlns:a16="http://schemas.microsoft.com/office/drawing/2014/main" val="20004"/>
                    </a:ext>
                  </a:extLst>
                </a:gridCol>
                <a:gridCol w="1216403">
                  <a:extLst>
                    <a:ext uri="{9D8B030D-6E8A-4147-A177-3AD203B41FA5}">
                      <a16:colId xmlns:a16="http://schemas.microsoft.com/office/drawing/2014/main" val="20005"/>
                    </a:ext>
                  </a:extLst>
                </a:gridCol>
                <a:gridCol w="1031641">
                  <a:extLst>
                    <a:ext uri="{9D8B030D-6E8A-4147-A177-3AD203B41FA5}">
                      <a16:colId xmlns:a16="http://schemas.microsoft.com/office/drawing/2014/main" val="20007"/>
                    </a:ext>
                  </a:extLst>
                </a:gridCol>
                <a:gridCol w="2009637">
                  <a:extLst>
                    <a:ext uri="{9D8B030D-6E8A-4147-A177-3AD203B41FA5}">
                      <a16:colId xmlns:a16="http://schemas.microsoft.com/office/drawing/2014/main" val="20008"/>
                    </a:ext>
                  </a:extLst>
                </a:gridCol>
              </a:tblGrid>
              <a:tr h="522002">
                <a:tc>
                  <a:txBody>
                    <a:bodyPr/>
                    <a:lstStyle/>
                    <a:p>
                      <a:pPr algn="ctr">
                        <a:spcAft>
                          <a:spcPts val="0"/>
                        </a:spcAft>
                      </a:pPr>
                      <a:r>
                        <a:rPr lang="pl-PL" sz="1200" dirty="0">
                          <a:solidFill>
                            <a:schemeClr val="bg1"/>
                          </a:solidFill>
                        </a:rPr>
                        <a:t>59</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852</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85202</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6060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Zakup samochodu osobowego przystosowanego do przewozu osób niepełnosprawnych dla Domu Pomocy Społecznej w Lubuczewie</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56 000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56 000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a:solidFill>
                            <a:schemeClr val="bg1"/>
                          </a:solidFill>
                        </a:rPr>
                        <a:t>Dom Pomocy Społecznej w Lubuczewie</a:t>
                      </a:r>
                      <a:endParaRPr lang="pl-PL" sz="1200">
                        <a:solidFill>
                          <a:schemeClr val="bg1"/>
                        </a:solidFill>
                        <a:latin typeface="Times New Roman"/>
                        <a:ea typeface="Times New Roman"/>
                      </a:endParaRPr>
                    </a:p>
                  </a:txBody>
                  <a:tcPr marL="39084" marR="39084" marT="0" marB="0" anchor="ctr">
                    <a:solidFill>
                      <a:schemeClr val="accent5">
                        <a:lumMod val="50000"/>
                      </a:schemeClr>
                    </a:solidFill>
                  </a:tcPr>
                </a:tc>
                <a:extLst>
                  <a:ext uri="{0D108BD9-81ED-4DB2-BD59-A6C34878D82A}">
                    <a16:rowId xmlns:a16="http://schemas.microsoft.com/office/drawing/2014/main" val="10000"/>
                  </a:ext>
                </a:extLst>
              </a:tr>
              <a:tr h="524513">
                <a:tc>
                  <a:txBody>
                    <a:bodyPr/>
                    <a:lstStyle/>
                    <a:p>
                      <a:pPr algn="ctr">
                        <a:spcAft>
                          <a:spcPts val="0"/>
                        </a:spcAft>
                      </a:pPr>
                      <a:r>
                        <a:rPr lang="pl-PL" sz="1200" dirty="0">
                          <a:solidFill>
                            <a:schemeClr val="bg1"/>
                          </a:solidFill>
                        </a:rPr>
                        <a:t>61</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853</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85333</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6060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Zakup i montaż regałów przesuwnych </a:t>
                      </a:r>
                      <a:br>
                        <a:rPr lang="pl-PL" sz="1200" dirty="0">
                          <a:solidFill>
                            <a:schemeClr val="bg1"/>
                          </a:solidFill>
                        </a:rPr>
                      </a:br>
                      <a:r>
                        <a:rPr lang="pl-PL" sz="1200" dirty="0">
                          <a:solidFill>
                            <a:schemeClr val="bg1"/>
                          </a:solidFill>
                        </a:rPr>
                        <a:t>w pomieszczeniach archiwum </a:t>
                      </a:r>
                    </a:p>
                    <a:p>
                      <a:pPr algn="ctr">
                        <a:spcAft>
                          <a:spcPts val="0"/>
                        </a:spcAft>
                      </a:pPr>
                      <a:r>
                        <a:rPr lang="pl-PL" sz="1200" dirty="0">
                          <a:solidFill>
                            <a:schemeClr val="bg1"/>
                          </a:solidFill>
                        </a:rPr>
                        <a:t>w budynku Powiatowego Urzędu Pracy w Słupsku</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25 000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t> </a:t>
                      </a:r>
                      <a:endParaRPr lang="pl-PL" sz="1200" dirty="0">
                        <a:latin typeface="Times New Roman"/>
                        <a:ea typeface="Times New Roman"/>
                      </a:endParaRPr>
                    </a:p>
                    <a:p>
                      <a:pPr algn="ctr">
                        <a:spcAft>
                          <a:spcPts val="0"/>
                        </a:spcAft>
                      </a:pPr>
                      <a:r>
                        <a:rPr lang="pl-PL" sz="1200" dirty="0">
                          <a:solidFill>
                            <a:schemeClr val="bg1"/>
                          </a:solidFill>
                        </a:rPr>
                        <a:t>25 000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a:solidFill>
                            <a:schemeClr val="bg1"/>
                          </a:solidFill>
                        </a:rPr>
                        <a:t>Powiatowy Urząd Pracy </a:t>
                      </a:r>
                      <a:br>
                        <a:rPr lang="pl-PL" sz="1200">
                          <a:solidFill>
                            <a:schemeClr val="bg1"/>
                          </a:solidFill>
                        </a:rPr>
                      </a:br>
                      <a:r>
                        <a:rPr lang="pl-PL" sz="1200">
                          <a:solidFill>
                            <a:schemeClr val="bg1"/>
                          </a:solidFill>
                        </a:rPr>
                        <a:t>w Słupsku</a:t>
                      </a:r>
                      <a:endParaRPr lang="pl-PL" sz="1200">
                        <a:solidFill>
                          <a:schemeClr val="bg1"/>
                        </a:solidFill>
                        <a:latin typeface="Times New Roman"/>
                        <a:ea typeface="Times New Roman"/>
                      </a:endParaRPr>
                    </a:p>
                  </a:txBody>
                  <a:tcPr marL="39084" marR="39084" marT="0" marB="0" anchor="ctr">
                    <a:solidFill>
                      <a:schemeClr val="accent5">
                        <a:lumMod val="50000"/>
                      </a:schemeClr>
                    </a:solidFill>
                  </a:tcPr>
                </a:tc>
                <a:extLst>
                  <a:ext uri="{0D108BD9-81ED-4DB2-BD59-A6C34878D82A}">
                    <a16:rowId xmlns:a16="http://schemas.microsoft.com/office/drawing/2014/main" val="10006"/>
                  </a:ext>
                </a:extLst>
              </a:tr>
              <a:tr h="754267">
                <a:tc>
                  <a:txBody>
                    <a:bodyPr/>
                    <a:lstStyle/>
                    <a:p>
                      <a:pPr algn="ctr">
                        <a:spcAft>
                          <a:spcPts val="0"/>
                        </a:spcAft>
                      </a:pPr>
                      <a:r>
                        <a:rPr lang="pl-PL" sz="1200" dirty="0">
                          <a:solidFill>
                            <a:schemeClr val="bg1"/>
                          </a:solidFill>
                        </a:rPr>
                        <a:t>65</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855</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85510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6059</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Utworzenie placu zabaw, nauki </a:t>
                      </a:r>
                    </a:p>
                    <a:p>
                      <a:pPr algn="ctr">
                        <a:spcAft>
                          <a:spcPts val="0"/>
                        </a:spcAft>
                      </a:pPr>
                      <a:r>
                        <a:rPr lang="pl-PL" sz="1200" dirty="0">
                          <a:solidFill>
                            <a:schemeClr val="bg1"/>
                          </a:solidFill>
                        </a:rPr>
                        <a:t>i rekreacji przy Centrum Administracyjnym Domów dla Dzieci</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87 383</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87 383</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Starostwo Powiatowe </a:t>
                      </a:r>
                      <a:br>
                        <a:rPr lang="pl-PL" sz="1200" dirty="0">
                          <a:solidFill>
                            <a:schemeClr val="bg1"/>
                          </a:solidFill>
                        </a:rPr>
                      </a:br>
                      <a:r>
                        <a:rPr lang="pl-PL" sz="1200" dirty="0">
                          <a:solidFill>
                            <a:schemeClr val="bg1"/>
                          </a:solidFill>
                        </a:rPr>
                        <a:t>w Słupsku</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extLst>
                  <a:ext uri="{0D108BD9-81ED-4DB2-BD59-A6C34878D82A}">
                    <a16:rowId xmlns:a16="http://schemas.microsoft.com/office/drawing/2014/main" val="10017"/>
                  </a:ext>
                </a:extLst>
              </a:tr>
            </a:tbl>
          </a:graphicData>
        </a:graphic>
      </p:graphicFrame>
      <p:graphicFrame>
        <p:nvGraphicFramePr>
          <p:cNvPr id="5" name="Tabela 4">
            <a:extLst>
              <a:ext uri="{FF2B5EF4-FFF2-40B4-BE49-F238E27FC236}">
                <a16:creationId xmlns:a16="http://schemas.microsoft.com/office/drawing/2014/main" id="{41291BB0-8ACA-4F6A-8821-72FE76DB3B1B}"/>
              </a:ext>
            </a:extLst>
          </p:cNvPr>
          <p:cNvGraphicFramePr>
            <a:graphicFrameLocks noGrp="1"/>
          </p:cNvGraphicFramePr>
          <p:nvPr>
            <p:extLst>
              <p:ext uri="{D42A27DB-BD31-4B8C-83A1-F6EECF244321}">
                <p14:modId xmlns:p14="http://schemas.microsoft.com/office/powerpoint/2010/main" val="1314791243"/>
              </p:ext>
            </p:extLst>
          </p:nvPr>
        </p:nvGraphicFramePr>
        <p:xfrm>
          <a:off x="120397" y="2685578"/>
          <a:ext cx="11903241" cy="1324359"/>
        </p:xfrm>
        <a:graphic>
          <a:graphicData uri="http://schemas.openxmlformats.org/drawingml/2006/table">
            <a:tbl>
              <a:tblPr>
                <a:tableStyleId>{35758FB7-9AC5-4552-8A53-C91805E547FA}</a:tableStyleId>
              </a:tblPr>
              <a:tblGrid>
                <a:gridCol w="391331">
                  <a:extLst>
                    <a:ext uri="{9D8B030D-6E8A-4147-A177-3AD203B41FA5}">
                      <a16:colId xmlns:a16="http://schemas.microsoft.com/office/drawing/2014/main" val="2786422320"/>
                    </a:ext>
                  </a:extLst>
                </a:gridCol>
                <a:gridCol w="1073791">
                  <a:extLst>
                    <a:ext uri="{9D8B030D-6E8A-4147-A177-3AD203B41FA5}">
                      <a16:colId xmlns:a16="http://schemas.microsoft.com/office/drawing/2014/main" val="309992272"/>
                    </a:ext>
                  </a:extLst>
                </a:gridCol>
                <a:gridCol w="847288">
                  <a:extLst>
                    <a:ext uri="{9D8B030D-6E8A-4147-A177-3AD203B41FA5}">
                      <a16:colId xmlns:a16="http://schemas.microsoft.com/office/drawing/2014/main" val="58270971"/>
                    </a:ext>
                  </a:extLst>
                </a:gridCol>
                <a:gridCol w="1375795">
                  <a:extLst>
                    <a:ext uri="{9D8B030D-6E8A-4147-A177-3AD203B41FA5}">
                      <a16:colId xmlns:a16="http://schemas.microsoft.com/office/drawing/2014/main" val="2190345858"/>
                    </a:ext>
                  </a:extLst>
                </a:gridCol>
                <a:gridCol w="3951215">
                  <a:extLst>
                    <a:ext uri="{9D8B030D-6E8A-4147-A177-3AD203B41FA5}">
                      <a16:colId xmlns:a16="http://schemas.microsoft.com/office/drawing/2014/main" val="219026979"/>
                    </a:ext>
                  </a:extLst>
                </a:gridCol>
                <a:gridCol w="1233181">
                  <a:extLst>
                    <a:ext uri="{9D8B030D-6E8A-4147-A177-3AD203B41FA5}">
                      <a16:colId xmlns:a16="http://schemas.microsoft.com/office/drawing/2014/main" val="186878072"/>
                    </a:ext>
                  </a:extLst>
                </a:gridCol>
                <a:gridCol w="1021004">
                  <a:extLst>
                    <a:ext uri="{9D8B030D-6E8A-4147-A177-3AD203B41FA5}">
                      <a16:colId xmlns:a16="http://schemas.microsoft.com/office/drawing/2014/main" val="2366677465"/>
                    </a:ext>
                  </a:extLst>
                </a:gridCol>
                <a:gridCol w="2009636">
                  <a:extLst>
                    <a:ext uri="{9D8B030D-6E8A-4147-A177-3AD203B41FA5}">
                      <a16:colId xmlns:a16="http://schemas.microsoft.com/office/drawing/2014/main" val="154707269"/>
                    </a:ext>
                  </a:extLst>
                </a:gridCol>
              </a:tblGrid>
              <a:tr h="1324359">
                <a:tc>
                  <a:txBody>
                    <a:bodyPr/>
                    <a:lstStyle/>
                    <a:p>
                      <a:pPr algn="ctr">
                        <a:spcAft>
                          <a:spcPts val="0"/>
                        </a:spcAft>
                      </a:pPr>
                      <a:r>
                        <a:rPr lang="pl-PL" sz="1200" dirty="0">
                          <a:solidFill>
                            <a:schemeClr val="bg1"/>
                          </a:solidFill>
                        </a:rPr>
                        <a:t>66</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921</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92120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6580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Wykonanie elewacji w budynku pałacu </a:t>
                      </a:r>
                      <a:br>
                        <a:rPr lang="pl-PL" sz="1200" dirty="0">
                          <a:solidFill>
                            <a:schemeClr val="bg1"/>
                          </a:solidFill>
                        </a:rPr>
                      </a:br>
                      <a:r>
                        <a:rPr lang="pl-PL" sz="1200" dirty="0">
                          <a:solidFill>
                            <a:schemeClr val="bg1"/>
                          </a:solidFill>
                        </a:rPr>
                        <a:t>w SOSW Damnicy w zakresie określonym </a:t>
                      </a:r>
                      <a:br>
                        <a:rPr lang="pl-PL" sz="1200" dirty="0">
                          <a:solidFill>
                            <a:schemeClr val="bg1"/>
                          </a:solidFill>
                        </a:rPr>
                      </a:br>
                      <a:r>
                        <a:rPr lang="pl-PL" sz="1200" dirty="0">
                          <a:solidFill>
                            <a:schemeClr val="bg1"/>
                          </a:solidFill>
                        </a:rPr>
                        <a:t>w decyzji Pomorskiego Wojewódzkiego Konserwatora Zabytków </a:t>
                      </a:r>
                      <a:br>
                        <a:rPr lang="pl-PL" sz="1200" dirty="0">
                          <a:solidFill>
                            <a:schemeClr val="bg1"/>
                          </a:solidFill>
                        </a:rPr>
                      </a:br>
                      <a:r>
                        <a:rPr lang="pl-PL" sz="1200" dirty="0">
                          <a:solidFill>
                            <a:schemeClr val="bg1"/>
                          </a:solidFill>
                        </a:rPr>
                        <a:t>nr ZND-II5143.21.2016.DS </a:t>
                      </a:r>
                      <a:br>
                        <a:rPr lang="pl-PL" sz="1200" dirty="0">
                          <a:solidFill>
                            <a:schemeClr val="bg1"/>
                          </a:solidFill>
                        </a:rPr>
                      </a:br>
                      <a:r>
                        <a:rPr lang="pl-PL" sz="1200" dirty="0">
                          <a:solidFill>
                            <a:schemeClr val="bg1"/>
                          </a:solidFill>
                        </a:rPr>
                        <a:t>wraz z dokumentacją projektową</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2 443 152</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600 000</a:t>
                      </a:r>
                      <a:endParaRPr lang="pl-PL" sz="1200" dirty="0">
                        <a:solidFill>
                          <a:schemeClr val="bg1"/>
                        </a:solidFill>
                        <a:latin typeface="Times New Roman"/>
                        <a:ea typeface="Times New Roman"/>
                      </a:endParaRPr>
                    </a:p>
                    <a:p>
                      <a:pPr algn="ctr">
                        <a:spcAft>
                          <a:spcPts val="0"/>
                        </a:spcAft>
                      </a:pPr>
                      <a:r>
                        <a:rPr lang="pl-PL" sz="1200" dirty="0">
                          <a:solidFill>
                            <a:schemeClr val="bg1"/>
                          </a:solidFill>
                        </a:rPr>
                        <a:t> </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tc>
                  <a:txBody>
                    <a:bodyPr/>
                    <a:lstStyle/>
                    <a:p>
                      <a:pPr algn="ctr">
                        <a:spcAft>
                          <a:spcPts val="0"/>
                        </a:spcAft>
                      </a:pPr>
                      <a:r>
                        <a:rPr lang="pl-PL" sz="1200" dirty="0">
                          <a:solidFill>
                            <a:schemeClr val="bg1"/>
                          </a:solidFill>
                        </a:rPr>
                        <a:t>Starostwo Powiatowe                     w Słupsku</a:t>
                      </a:r>
                      <a:endParaRPr lang="pl-PL" sz="1200" dirty="0">
                        <a:solidFill>
                          <a:schemeClr val="bg1"/>
                        </a:solidFill>
                        <a:latin typeface="Times New Roman"/>
                        <a:ea typeface="Times New Roman"/>
                      </a:endParaRPr>
                    </a:p>
                  </a:txBody>
                  <a:tcPr marL="39084" marR="39084" marT="0" marB="0" anchor="ctr">
                    <a:solidFill>
                      <a:schemeClr val="accent5">
                        <a:lumMod val="50000"/>
                      </a:schemeClr>
                    </a:solidFill>
                  </a:tcPr>
                </a:tc>
                <a:extLst>
                  <a:ext uri="{0D108BD9-81ED-4DB2-BD59-A6C34878D82A}">
                    <a16:rowId xmlns:a16="http://schemas.microsoft.com/office/drawing/2014/main" val="4095154931"/>
                  </a:ext>
                </a:extLst>
              </a:tr>
            </a:tbl>
          </a:graphicData>
        </a:graphic>
      </p:graphicFrame>
      <p:graphicFrame>
        <p:nvGraphicFramePr>
          <p:cNvPr id="6" name="Tabela 5">
            <a:extLst>
              <a:ext uri="{FF2B5EF4-FFF2-40B4-BE49-F238E27FC236}">
                <a16:creationId xmlns:a16="http://schemas.microsoft.com/office/drawing/2014/main" id="{DF772BD7-37DC-4B55-AAD9-FA7F0DBDF2A3}"/>
              </a:ext>
            </a:extLst>
          </p:cNvPr>
          <p:cNvGraphicFramePr>
            <a:graphicFrameLocks noGrp="1"/>
          </p:cNvGraphicFramePr>
          <p:nvPr>
            <p:extLst>
              <p:ext uri="{D42A27DB-BD31-4B8C-83A1-F6EECF244321}">
                <p14:modId xmlns:p14="http://schemas.microsoft.com/office/powerpoint/2010/main" val="3483779147"/>
              </p:ext>
            </p:extLst>
          </p:nvPr>
        </p:nvGraphicFramePr>
        <p:xfrm>
          <a:off x="118147" y="4001550"/>
          <a:ext cx="11905489" cy="2768242"/>
        </p:xfrm>
        <a:graphic>
          <a:graphicData uri="http://schemas.openxmlformats.org/drawingml/2006/table">
            <a:tbl>
              <a:tblPr lastRow="1">
                <a:tableStyleId>{35758FB7-9AC5-4552-8A53-C91805E547FA}</a:tableStyleId>
              </a:tblPr>
              <a:tblGrid>
                <a:gridCol w="418748">
                  <a:extLst>
                    <a:ext uri="{9D8B030D-6E8A-4147-A177-3AD203B41FA5}">
                      <a16:colId xmlns:a16="http://schemas.microsoft.com/office/drawing/2014/main" val="20000"/>
                    </a:ext>
                  </a:extLst>
                </a:gridCol>
                <a:gridCol w="1031846">
                  <a:extLst>
                    <a:ext uri="{9D8B030D-6E8A-4147-A177-3AD203B41FA5}">
                      <a16:colId xmlns:a16="http://schemas.microsoft.com/office/drawing/2014/main" val="20001"/>
                    </a:ext>
                  </a:extLst>
                </a:gridCol>
                <a:gridCol w="847288">
                  <a:extLst>
                    <a:ext uri="{9D8B030D-6E8A-4147-A177-3AD203B41FA5}">
                      <a16:colId xmlns:a16="http://schemas.microsoft.com/office/drawing/2014/main" val="20002"/>
                    </a:ext>
                  </a:extLst>
                </a:gridCol>
                <a:gridCol w="1392573">
                  <a:extLst>
                    <a:ext uri="{9D8B030D-6E8A-4147-A177-3AD203B41FA5}">
                      <a16:colId xmlns:a16="http://schemas.microsoft.com/office/drawing/2014/main" val="20003"/>
                    </a:ext>
                  </a:extLst>
                </a:gridCol>
                <a:gridCol w="3968192">
                  <a:extLst>
                    <a:ext uri="{9D8B030D-6E8A-4147-A177-3AD203B41FA5}">
                      <a16:colId xmlns:a16="http://schemas.microsoft.com/office/drawing/2014/main" val="20004"/>
                    </a:ext>
                  </a:extLst>
                </a:gridCol>
                <a:gridCol w="1207556">
                  <a:extLst>
                    <a:ext uri="{9D8B030D-6E8A-4147-A177-3AD203B41FA5}">
                      <a16:colId xmlns:a16="http://schemas.microsoft.com/office/drawing/2014/main" val="20005"/>
                    </a:ext>
                  </a:extLst>
                </a:gridCol>
                <a:gridCol w="1042363">
                  <a:extLst>
                    <a:ext uri="{9D8B030D-6E8A-4147-A177-3AD203B41FA5}">
                      <a16:colId xmlns:a16="http://schemas.microsoft.com/office/drawing/2014/main" val="20007"/>
                    </a:ext>
                  </a:extLst>
                </a:gridCol>
                <a:gridCol w="1996923">
                  <a:extLst>
                    <a:ext uri="{9D8B030D-6E8A-4147-A177-3AD203B41FA5}">
                      <a16:colId xmlns:a16="http://schemas.microsoft.com/office/drawing/2014/main" val="20008"/>
                    </a:ext>
                  </a:extLst>
                </a:gridCol>
              </a:tblGrid>
              <a:tr h="376976">
                <a:tc rowSpan="5">
                  <a:txBody>
                    <a:bodyPr/>
                    <a:lstStyle/>
                    <a:p>
                      <a:pPr algn="ctr">
                        <a:spcAft>
                          <a:spcPts val="0"/>
                        </a:spcAft>
                      </a:pPr>
                      <a:r>
                        <a:rPr lang="pl-PL" sz="1200" dirty="0">
                          <a:solidFill>
                            <a:schemeClr val="bg1"/>
                          </a:solidFill>
                          <a:latin typeface="+mn-lt"/>
                        </a:rPr>
                        <a:t>69</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rowSpan="5">
                  <a:txBody>
                    <a:bodyPr/>
                    <a:lstStyle/>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921</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rowSpan="5">
                  <a:txBody>
                    <a:bodyPr/>
                    <a:lstStyle/>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92195  </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a:txBody>
                    <a:bodyPr/>
                    <a:lstStyle/>
                    <a:p>
                      <a:pPr algn="ctr">
                        <a:spcAft>
                          <a:spcPts val="0"/>
                        </a:spcAft>
                      </a:pPr>
                      <a:r>
                        <a:rPr lang="pl-PL" sz="1200">
                          <a:solidFill>
                            <a:schemeClr val="bg1"/>
                          </a:solidFill>
                          <a:latin typeface="+mn-lt"/>
                        </a:rPr>
                        <a:t>6050</a:t>
                      </a:r>
                      <a:endParaRPr lang="pl-PL" sz="1200">
                        <a:solidFill>
                          <a:schemeClr val="bg1"/>
                        </a:solidFill>
                        <a:latin typeface="+mn-lt"/>
                        <a:ea typeface="Times New Roman"/>
                      </a:endParaRPr>
                    </a:p>
                  </a:txBody>
                  <a:tcPr marL="42651" marR="42651" marT="0" marB="0" anchor="ctr">
                    <a:solidFill>
                      <a:schemeClr val="accent5">
                        <a:lumMod val="50000"/>
                      </a:schemeClr>
                    </a:solidFill>
                  </a:tcPr>
                </a:tc>
                <a:tc rowSpan="5">
                  <a:txBody>
                    <a:bodyPr/>
                    <a:lstStyle/>
                    <a:p>
                      <a:pPr algn="ctr">
                        <a:spcAft>
                          <a:spcPts val="0"/>
                        </a:spcAft>
                      </a:pPr>
                      <a:r>
                        <a:rPr lang="pl-PL" sz="1200" dirty="0">
                          <a:solidFill>
                            <a:schemeClr val="bg1"/>
                          </a:solidFill>
                          <a:latin typeface="+mn-lt"/>
                        </a:rPr>
                        <a:t>Wzmocnienie potencjału pomorskiej Krainy w Kratę poprzez rewitalizację zabytkowych budynków szkieletowych wraz z restauracją organów kościelnych we wsi Swołowo na potrzeby mieszkańców Pomorza i innych regionów Polski- przebudowa dr. pow. w Swołowie</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rowSpan="2">
                  <a:txBody>
                    <a:bodyPr/>
                    <a:lstStyle/>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rowSpan="2">
                  <a:txBody>
                    <a:bodyPr/>
                    <a:lstStyle/>
                    <a:p>
                      <a:pPr algn="ctr">
                        <a:spcAft>
                          <a:spcPts val="0"/>
                        </a:spcAft>
                      </a:pPr>
                      <a:r>
                        <a:rPr lang="pl-PL" sz="1200">
                          <a:solidFill>
                            <a:schemeClr val="bg1"/>
                          </a:solidFill>
                          <a:latin typeface="+mn-lt"/>
                        </a:rPr>
                        <a:t>900 000</a:t>
                      </a:r>
                      <a:endParaRPr lang="pl-PL" sz="1200">
                        <a:solidFill>
                          <a:schemeClr val="bg1"/>
                        </a:solidFill>
                        <a:latin typeface="+mn-lt"/>
                        <a:ea typeface="Times New Roman"/>
                      </a:endParaRPr>
                    </a:p>
                  </a:txBody>
                  <a:tcPr marL="42651" marR="42651" marT="0" marB="0" anchor="ctr">
                    <a:solidFill>
                      <a:schemeClr val="accent5">
                        <a:lumMod val="50000"/>
                      </a:schemeClr>
                    </a:solidFill>
                  </a:tcPr>
                </a:tc>
                <a:tc rowSpan="5">
                  <a:txBody>
                    <a:bodyPr/>
                    <a:lstStyle/>
                    <a:p>
                      <a:pPr algn="ctr">
                        <a:spcAft>
                          <a:spcPts val="0"/>
                        </a:spcAft>
                      </a:pPr>
                      <a:r>
                        <a:rPr lang="pl-PL" sz="1200" dirty="0">
                          <a:solidFill>
                            <a:schemeClr val="bg1"/>
                          </a:solidFill>
                          <a:latin typeface="+mn-lt"/>
                        </a:rPr>
                        <a:t>Starostwo Powiatowe </a:t>
                      </a:r>
                      <a:br>
                        <a:rPr lang="pl-PL" sz="1200" dirty="0">
                          <a:solidFill>
                            <a:schemeClr val="bg1"/>
                          </a:solidFill>
                          <a:latin typeface="+mn-lt"/>
                        </a:rPr>
                      </a:br>
                      <a:r>
                        <a:rPr lang="pl-PL" sz="1200" dirty="0">
                          <a:solidFill>
                            <a:schemeClr val="bg1"/>
                          </a:solidFill>
                          <a:latin typeface="+mn-lt"/>
                        </a:rPr>
                        <a:t>w Słupsku</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extLst>
                  <a:ext uri="{0D108BD9-81ED-4DB2-BD59-A6C34878D82A}">
                    <a16:rowId xmlns:a16="http://schemas.microsoft.com/office/drawing/2014/main" val="10006"/>
                  </a:ext>
                </a:extLst>
              </a:tr>
              <a:tr h="212246">
                <a:tc vMerge="1">
                  <a:txBody>
                    <a:bodyPr/>
                    <a:lstStyle/>
                    <a:p>
                      <a:endParaRPr lang="pl-PL"/>
                    </a:p>
                  </a:txBody>
                  <a:tcPr/>
                </a:tc>
                <a:tc vMerge="1">
                  <a:txBody>
                    <a:bodyPr/>
                    <a:lstStyle/>
                    <a:p>
                      <a:endParaRPr lang="pl-PL"/>
                    </a:p>
                  </a:txBody>
                  <a:tcPr/>
                </a:tc>
                <a:tc vMerge="1">
                  <a:txBody>
                    <a:bodyPr/>
                    <a:lstStyle/>
                    <a:p>
                      <a:endParaRPr lang="pl-PL"/>
                    </a:p>
                  </a:txBody>
                  <a:tcPr/>
                </a:tc>
                <a:tc rowSpan="2">
                  <a:txBody>
                    <a:bodyPr/>
                    <a:lstStyle/>
                    <a:p>
                      <a:pPr algn="ctr">
                        <a:spcAft>
                          <a:spcPts val="0"/>
                        </a:spcAft>
                      </a:pPr>
                      <a:r>
                        <a:rPr lang="pl-PL" sz="1200" dirty="0">
                          <a:solidFill>
                            <a:schemeClr val="bg1"/>
                          </a:solidFill>
                          <a:latin typeface="+mn-lt"/>
                        </a:rPr>
                        <a:t>6057</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vMerge="1">
                  <a:txBody>
                    <a:bodyPr/>
                    <a:lstStyle/>
                    <a:p>
                      <a:endParaRPr lang="pl-PL"/>
                    </a:p>
                  </a:txBody>
                  <a:tcPr/>
                </a:tc>
                <a:tc vMerge="1">
                  <a:txBody>
                    <a:bodyPr/>
                    <a:lstStyle/>
                    <a:p>
                      <a:pPr algn="ctr">
                        <a:spcAft>
                          <a:spcPts val="0"/>
                        </a:spcAft>
                      </a:pPr>
                      <a:endParaRPr lang="pl-PL" sz="1200">
                        <a:latin typeface="+mn-lt"/>
                        <a:ea typeface="Times New Roman"/>
                      </a:endParaRPr>
                    </a:p>
                  </a:txBody>
                  <a:tcPr marL="42651" marR="42651" marT="0" marB="0" anchor="ctr"/>
                </a:tc>
                <a:tc vMerge="1">
                  <a:txBody>
                    <a:bodyPr/>
                    <a:lstStyle/>
                    <a:p>
                      <a:pPr algn="ctr">
                        <a:spcAft>
                          <a:spcPts val="0"/>
                        </a:spcAft>
                      </a:pPr>
                      <a:endParaRPr lang="pl-PL" sz="1200">
                        <a:latin typeface="+mn-lt"/>
                        <a:ea typeface="Times New Roman"/>
                      </a:endParaRPr>
                    </a:p>
                  </a:txBody>
                  <a:tcPr marL="42651" marR="42651" marT="0" marB="0" anchor="ctr"/>
                </a:tc>
                <a:tc vMerge="1">
                  <a:txBody>
                    <a:bodyPr/>
                    <a:lstStyle/>
                    <a:p>
                      <a:endParaRPr lang="pl-PL"/>
                    </a:p>
                  </a:txBody>
                  <a:tcPr/>
                </a:tc>
                <a:extLst>
                  <a:ext uri="{0D108BD9-81ED-4DB2-BD59-A6C34878D82A}">
                    <a16:rowId xmlns:a16="http://schemas.microsoft.com/office/drawing/2014/main" val="2813258595"/>
                  </a:ext>
                </a:extLst>
              </a:tr>
              <a:tr h="333423">
                <a:tc vMerge="1">
                  <a:txBody>
                    <a:bodyPr/>
                    <a:lstStyle/>
                    <a:p>
                      <a:endParaRPr lang="pl-PL"/>
                    </a:p>
                  </a:txBody>
                  <a:tcP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pPr algn="ctr">
                        <a:spcAft>
                          <a:spcPts val="0"/>
                        </a:spcAft>
                      </a:pPr>
                      <a:r>
                        <a:rPr lang="pl-PL" sz="1200">
                          <a:latin typeface="+mn-lt"/>
                        </a:rPr>
                        <a:t>6057</a:t>
                      </a:r>
                      <a:endParaRPr lang="pl-PL" sz="1200">
                        <a:latin typeface="+mn-lt"/>
                        <a:ea typeface="Times New Roman"/>
                      </a:endParaRPr>
                    </a:p>
                  </a:txBody>
                  <a:tcPr marL="42651" marR="42651" marT="0" marB="0" anchor="ctr"/>
                </a:tc>
                <a:tc vMerge="1">
                  <a:txBody>
                    <a:bodyPr/>
                    <a:lstStyle/>
                    <a:p>
                      <a:endParaRPr lang="pl-PL"/>
                    </a:p>
                  </a:txBody>
                  <a:tcPr/>
                </a:tc>
                <a:tc rowSpan="2">
                  <a:txBody>
                    <a:bodyPr/>
                    <a:lstStyle/>
                    <a:p>
                      <a:pPr algn="ctr">
                        <a:spcAft>
                          <a:spcPts val="0"/>
                        </a:spcAft>
                      </a:pPr>
                      <a:r>
                        <a:rPr lang="pl-PL" sz="1200">
                          <a:solidFill>
                            <a:schemeClr val="bg1"/>
                          </a:solidFill>
                          <a:latin typeface="+mn-lt"/>
                        </a:rPr>
                        <a:t>910 531</a:t>
                      </a:r>
                      <a:endParaRPr lang="pl-PL" sz="1200">
                        <a:solidFill>
                          <a:schemeClr val="bg1"/>
                        </a:solidFill>
                        <a:latin typeface="+mn-lt"/>
                        <a:ea typeface="Times New Roman"/>
                      </a:endParaRPr>
                    </a:p>
                  </a:txBody>
                  <a:tcPr marL="42651" marR="42651" marT="0" marB="0" anchor="ctr">
                    <a:solidFill>
                      <a:schemeClr val="accent5">
                        <a:lumMod val="50000"/>
                      </a:schemeClr>
                    </a:solidFill>
                  </a:tcPr>
                </a:tc>
                <a:tc rowSpan="2">
                  <a:txBody>
                    <a:bodyPr/>
                    <a:lstStyle/>
                    <a:p>
                      <a:pPr algn="ctr">
                        <a:spcAft>
                          <a:spcPts val="0"/>
                        </a:spcAft>
                      </a:pPr>
                      <a:r>
                        <a:rPr lang="pl-PL" sz="1200" dirty="0">
                          <a:solidFill>
                            <a:schemeClr val="bg1"/>
                          </a:solidFill>
                          <a:latin typeface="+mn-lt"/>
                        </a:rPr>
                        <a:t>0</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vMerge="1">
                  <a:txBody>
                    <a:bodyPr/>
                    <a:lstStyle/>
                    <a:p>
                      <a:endParaRPr lang="pl-PL"/>
                    </a:p>
                  </a:txBody>
                  <a:tcPr/>
                </a:tc>
                <a:extLst>
                  <a:ext uri="{0D108BD9-81ED-4DB2-BD59-A6C34878D82A}">
                    <a16:rowId xmlns:a16="http://schemas.microsoft.com/office/drawing/2014/main" val="10007"/>
                  </a:ext>
                </a:extLst>
              </a:tr>
              <a:tr h="255798">
                <a:tc vMerge="1">
                  <a:txBody>
                    <a:bodyPr/>
                    <a:lstStyle/>
                    <a:p>
                      <a:endParaRPr lang="pl-PL"/>
                    </a:p>
                  </a:txBody>
                  <a:tcPr/>
                </a:tc>
                <a:tc vMerge="1">
                  <a:txBody>
                    <a:bodyPr/>
                    <a:lstStyle/>
                    <a:p>
                      <a:endParaRPr lang="pl-PL"/>
                    </a:p>
                  </a:txBody>
                  <a:tcPr/>
                </a:tc>
                <a:tc vMerge="1">
                  <a:txBody>
                    <a:bodyPr/>
                    <a:lstStyle/>
                    <a:p>
                      <a:endParaRPr lang="pl-PL"/>
                    </a:p>
                  </a:txBody>
                  <a:tcPr/>
                </a:tc>
                <a:tc rowSpan="2">
                  <a:txBody>
                    <a:bodyPr/>
                    <a:lstStyle/>
                    <a:p>
                      <a:pPr algn="ctr">
                        <a:spcAft>
                          <a:spcPts val="0"/>
                        </a:spcAft>
                      </a:pPr>
                      <a:r>
                        <a:rPr lang="pl-PL" sz="1200" dirty="0">
                          <a:solidFill>
                            <a:schemeClr val="bg1"/>
                          </a:solidFill>
                          <a:latin typeface="+mn-lt"/>
                        </a:rPr>
                        <a:t>6610</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vMerge="1">
                  <a:txBody>
                    <a:bodyPr/>
                    <a:lstStyle/>
                    <a:p>
                      <a:endParaRPr lang="pl-PL"/>
                    </a:p>
                  </a:txBody>
                  <a:tcPr/>
                </a:tc>
                <a:tc vMerge="1">
                  <a:txBody>
                    <a:bodyPr/>
                    <a:lstStyle/>
                    <a:p>
                      <a:pPr algn="ctr">
                        <a:spcAft>
                          <a:spcPts val="0"/>
                        </a:spcAft>
                      </a:pPr>
                      <a:endParaRPr lang="pl-PL" sz="1200">
                        <a:latin typeface="+mn-lt"/>
                        <a:ea typeface="Times New Roman"/>
                      </a:endParaRPr>
                    </a:p>
                  </a:txBody>
                  <a:tcPr marL="42651" marR="42651" marT="0" marB="0" anchor="ctr"/>
                </a:tc>
                <a:tc vMerge="1">
                  <a:txBody>
                    <a:bodyPr/>
                    <a:lstStyle/>
                    <a:p>
                      <a:pPr algn="ctr">
                        <a:spcAft>
                          <a:spcPts val="0"/>
                        </a:spcAft>
                      </a:pPr>
                      <a:endParaRPr lang="pl-PL" sz="1200">
                        <a:latin typeface="+mn-lt"/>
                        <a:ea typeface="Times New Roman"/>
                      </a:endParaRPr>
                    </a:p>
                  </a:txBody>
                  <a:tcPr marL="42651" marR="42651" marT="0" marB="0" anchor="ctr"/>
                </a:tc>
                <a:tc vMerge="1">
                  <a:txBody>
                    <a:bodyPr/>
                    <a:lstStyle/>
                    <a:p>
                      <a:endParaRPr lang="pl-PL"/>
                    </a:p>
                  </a:txBody>
                  <a:tcPr/>
                </a:tc>
                <a:extLst>
                  <a:ext uri="{0D108BD9-81ED-4DB2-BD59-A6C34878D82A}">
                    <a16:rowId xmlns:a16="http://schemas.microsoft.com/office/drawing/2014/main" val="2866076085"/>
                  </a:ext>
                </a:extLst>
              </a:tr>
              <a:tr h="178908">
                <a:tc vMerge="1">
                  <a:txBody>
                    <a:bodyPr/>
                    <a:lstStyle/>
                    <a:p>
                      <a:endParaRPr lang="pl-PL"/>
                    </a:p>
                  </a:txBody>
                  <a:tcP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pPr algn="ctr">
                        <a:spcAft>
                          <a:spcPts val="0"/>
                        </a:spcAft>
                      </a:pPr>
                      <a:r>
                        <a:rPr lang="pl-PL" sz="1200">
                          <a:latin typeface="+mn-lt"/>
                        </a:rPr>
                        <a:t>6610</a:t>
                      </a:r>
                      <a:endParaRPr lang="pl-PL" sz="1200">
                        <a:latin typeface="+mn-lt"/>
                        <a:ea typeface="Times New Roman"/>
                      </a:endParaRPr>
                    </a:p>
                  </a:txBody>
                  <a:tcPr marL="42651" marR="42651" marT="0" marB="0" anchor="ctr"/>
                </a:tc>
                <a:tc vMerge="1">
                  <a:txBody>
                    <a:bodyPr/>
                    <a:lstStyle/>
                    <a:p>
                      <a:endParaRPr lang="pl-PL"/>
                    </a:p>
                  </a:txBody>
                  <a:tcPr/>
                </a:tc>
                <a:tc>
                  <a:txBody>
                    <a:bodyPr/>
                    <a:lstStyle/>
                    <a:p>
                      <a:pPr algn="ctr">
                        <a:spcAft>
                          <a:spcPts val="0"/>
                        </a:spcAft>
                      </a:pPr>
                      <a:r>
                        <a:rPr lang="pl-PL" sz="1200">
                          <a:solidFill>
                            <a:schemeClr val="bg1"/>
                          </a:solidFill>
                          <a:latin typeface="+mn-lt"/>
                        </a:rPr>
                        <a:t> </a:t>
                      </a:r>
                      <a:endParaRPr lang="pl-PL" sz="1200">
                        <a:solidFill>
                          <a:schemeClr val="bg1"/>
                        </a:solidFill>
                        <a:latin typeface="+mn-lt"/>
                        <a:ea typeface="Times New Roman"/>
                      </a:endParaRPr>
                    </a:p>
                  </a:txBody>
                  <a:tcPr marL="42651" marR="42651" marT="0" marB="0" anchor="ctr">
                    <a:solidFill>
                      <a:schemeClr val="accent5">
                        <a:lumMod val="50000"/>
                      </a:schemeClr>
                    </a:solidFill>
                  </a:tcPr>
                </a:tc>
                <a:tc>
                  <a:txBody>
                    <a:bodyPr/>
                    <a:lstStyle/>
                    <a:p>
                      <a:pPr algn="ctr">
                        <a:spcAft>
                          <a:spcPts val="0"/>
                        </a:spcAft>
                      </a:pPr>
                      <a:r>
                        <a:rPr lang="pl-PL" sz="1200" dirty="0">
                          <a:solidFill>
                            <a:schemeClr val="bg1"/>
                          </a:solidFill>
                          <a:latin typeface="+mn-lt"/>
                        </a:rPr>
                        <a:t>352</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vMerge="1">
                  <a:txBody>
                    <a:bodyPr/>
                    <a:lstStyle/>
                    <a:p>
                      <a:endParaRPr lang="pl-PL"/>
                    </a:p>
                  </a:txBody>
                  <a:tcPr/>
                </a:tc>
                <a:extLst>
                  <a:ext uri="{0D108BD9-81ED-4DB2-BD59-A6C34878D82A}">
                    <a16:rowId xmlns:a16="http://schemas.microsoft.com/office/drawing/2014/main" val="10008"/>
                  </a:ext>
                </a:extLst>
              </a:tr>
              <a:tr h="300624">
                <a:tc rowSpan="3">
                  <a:txBody>
                    <a:bodyPr/>
                    <a:lstStyle/>
                    <a:p>
                      <a:pPr algn="ctr">
                        <a:spcAft>
                          <a:spcPts val="0"/>
                        </a:spcAft>
                      </a:pPr>
                      <a:r>
                        <a:rPr lang="pl-PL" sz="1200">
                          <a:solidFill>
                            <a:schemeClr val="bg1"/>
                          </a:solidFill>
                          <a:latin typeface="+mn-lt"/>
                        </a:rPr>
                        <a:t>70</a:t>
                      </a:r>
                      <a:endParaRPr lang="pl-PL" sz="1200">
                        <a:solidFill>
                          <a:schemeClr val="bg1"/>
                        </a:solidFill>
                        <a:latin typeface="+mn-lt"/>
                        <a:ea typeface="Times New Roman"/>
                      </a:endParaRPr>
                    </a:p>
                  </a:txBody>
                  <a:tcPr marL="42651" marR="42651" marT="0" marB="0" anchor="ctr">
                    <a:solidFill>
                      <a:schemeClr val="accent5">
                        <a:lumMod val="50000"/>
                      </a:schemeClr>
                    </a:solidFill>
                  </a:tcPr>
                </a:tc>
                <a:tc rowSpan="3">
                  <a:txBody>
                    <a:bodyPr/>
                    <a:lstStyle/>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921</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rowSpan="3">
                  <a:txBody>
                    <a:bodyPr/>
                    <a:lstStyle/>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92120</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rowSpan="3">
                  <a:txBody>
                    <a:bodyPr/>
                    <a:lstStyle/>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6580</a:t>
                      </a:r>
                      <a:endParaRPr lang="pl-PL" sz="1200" dirty="0">
                        <a:solidFill>
                          <a:schemeClr val="bg1"/>
                        </a:solidFill>
                        <a:latin typeface="+mn-lt"/>
                        <a:ea typeface="Times New Roman"/>
                      </a:endParaRPr>
                    </a:p>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rowSpan="3">
                  <a:txBody>
                    <a:bodyPr/>
                    <a:lstStyle/>
                    <a:p>
                      <a:pPr algn="ctr">
                        <a:spcAft>
                          <a:spcPts val="0"/>
                        </a:spcAft>
                      </a:pPr>
                      <a:r>
                        <a:rPr lang="pl-PL" sz="1200" dirty="0">
                          <a:solidFill>
                            <a:schemeClr val="bg1"/>
                          </a:solidFill>
                          <a:latin typeface="+mn-lt"/>
                        </a:rPr>
                        <a:t>Wykonanie nakazu robót budowlanych zabezpieczających pałac w Damnicy zgodnie z decyzją Pomorskiego Wojewódzkiego Konserwatora Zabytków </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a:txBody>
                    <a:bodyPr/>
                    <a:lstStyle/>
                    <a:p>
                      <a:pPr algn="ctr">
                        <a:spcAft>
                          <a:spcPts val="0"/>
                        </a:spcAft>
                      </a:pPr>
                      <a:r>
                        <a:rPr lang="pl-PL" sz="1200">
                          <a:solidFill>
                            <a:schemeClr val="bg1"/>
                          </a:solidFill>
                          <a:latin typeface="+mn-lt"/>
                        </a:rPr>
                        <a:t> </a:t>
                      </a:r>
                      <a:endParaRPr lang="pl-PL" sz="1200">
                        <a:solidFill>
                          <a:schemeClr val="bg1"/>
                        </a:solidFill>
                        <a:latin typeface="+mn-lt"/>
                        <a:ea typeface="Times New Roman"/>
                      </a:endParaRPr>
                    </a:p>
                  </a:txBody>
                  <a:tcPr marL="42651" marR="42651" marT="0" marB="0" anchor="ctr">
                    <a:solidFill>
                      <a:schemeClr val="accent5">
                        <a:lumMod val="50000"/>
                      </a:schemeClr>
                    </a:solidFill>
                  </a:tcPr>
                </a:tc>
                <a:tc>
                  <a:txBody>
                    <a:bodyPr/>
                    <a:lstStyle/>
                    <a:p>
                      <a:pPr algn="ctr">
                        <a:spcAft>
                          <a:spcPts val="0"/>
                        </a:spcAft>
                      </a:pPr>
                      <a:r>
                        <a:rPr lang="pl-PL" sz="1200">
                          <a:solidFill>
                            <a:schemeClr val="bg1"/>
                          </a:solidFill>
                          <a:latin typeface="+mn-lt"/>
                        </a:rPr>
                        <a:t> </a:t>
                      </a:r>
                      <a:endParaRPr lang="pl-PL" sz="1200">
                        <a:solidFill>
                          <a:schemeClr val="bg1"/>
                        </a:solidFill>
                        <a:latin typeface="+mn-lt"/>
                        <a:ea typeface="Times New Roman"/>
                      </a:endParaRPr>
                    </a:p>
                  </a:txBody>
                  <a:tcPr marL="42651" marR="42651" marT="0" marB="0" anchor="ctr">
                    <a:solidFill>
                      <a:schemeClr val="accent5">
                        <a:lumMod val="50000"/>
                      </a:schemeClr>
                    </a:solidFill>
                  </a:tcPr>
                </a:tc>
                <a:tc rowSpan="3">
                  <a:txBody>
                    <a:bodyPr/>
                    <a:lstStyle/>
                    <a:p>
                      <a:pPr algn="ctr">
                        <a:spcAft>
                          <a:spcPts val="0"/>
                        </a:spcAft>
                      </a:pPr>
                      <a:r>
                        <a:rPr lang="pl-PL" sz="1200" dirty="0">
                          <a:solidFill>
                            <a:schemeClr val="bg1"/>
                          </a:solidFill>
                          <a:latin typeface="+mn-lt"/>
                        </a:rPr>
                        <a:t>Starostwo Powiatowe </a:t>
                      </a:r>
                      <a:br>
                        <a:rPr lang="pl-PL" sz="1200" dirty="0">
                          <a:solidFill>
                            <a:schemeClr val="bg1"/>
                          </a:solidFill>
                          <a:latin typeface="+mn-lt"/>
                        </a:rPr>
                      </a:br>
                      <a:r>
                        <a:rPr lang="pl-PL" sz="1200" dirty="0">
                          <a:solidFill>
                            <a:schemeClr val="bg1"/>
                          </a:solidFill>
                          <a:latin typeface="+mn-lt"/>
                        </a:rPr>
                        <a:t>w Słupsku</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extLst>
                  <a:ext uri="{0D108BD9-81ED-4DB2-BD59-A6C34878D82A}">
                    <a16:rowId xmlns:a16="http://schemas.microsoft.com/office/drawing/2014/main" val="10009"/>
                  </a:ext>
                </a:extLst>
              </a:tr>
              <a:tr h="300624">
                <a:tc vMerge="1">
                  <a:txBody>
                    <a:bodyPr/>
                    <a:lstStyle/>
                    <a:p>
                      <a:endParaRPr lang="pl-PL"/>
                    </a:p>
                  </a:txBody>
                  <a:tcP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endParaRPr lang="pl-PL"/>
                    </a:p>
                  </a:txBody>
                  <a:tcPr/>
                </a:tc>
                <a:tc>
                  <a:txBody>
                    <a:bodyPr/>
                    <a:lstStyle/>
                    <a:p>
                      <a:pPr algn="ctr">
                        <a:spcAft>
                          <a:spcPts val="0"/>
                        </a:spcAft>
                      </a:pPr>
                      <a:r>
                        <a:rPr lang="pl-PL" sz="1200">
                          <a:solidFill>
                            <a:schemeClr val="bg1"/>
                          </a:solidFill>
                          <a:latin typeface="+mn-lt"/>
                        </a:rPr>
                        <a:t>100 000</a:t>
                      </a:r>
                      <a:endParaRPr lang="pl-PL" sz="1200">
                        <a:solidFill>
                          <a:schemeClr val="bg1"/>
                        </a:solidFill>
                        <a:latin typeface="+mn-lt"/>
                        <a:ea typeface="Times New Roman"/>
                      </a:endParaRPr>
                    </a:p>
                  </a:txBody>
                  <a:tcPr marL="42651" marR="42651" marT="0" marB="0" anchor="ctr">
                    <a:solidFill>
                      <a:schemeClr val="accent5">
                        <a:lumMod val="50000"/>
                      </a:schemeClr>
                    </a:solidFill>
                  </a:tcPr>
                </a:tc>
                <a:tc>
                  <a:txBody>
                    <a:bodyPr/>
                    <a:lstStyle/>
                    <a:p>
                      <a:pPr algn="ctr">
                        <a:spcAft>
                          <a:spcPts val="0"/>
                        </a:spcAft>
                      </a:pPr>
                      <a:r>
                        <a:rPr lang="pl-PL" sz="1200" dirty="0">
                          <a:solidFill>
                            <a:schemeClr val="bg1"/>
                          </a:solidFill>
                          <a:latin typeface="+mn-lt"/>
                        </a:rPr>
                        <a:t>100 000</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vMerge="1">
                  <a:txBody>
                    <a:bodyPr/>
                    <a:lstStyle/>
                    <a:p>
                      <a:endParaRPr lang="pl-PL"/>
                    </a:p>
                  </a:txBody>
                  <a:tcPr/>
                </a:tc>
                <a:extLst>
                  <a:ext uri="{0D108BD9-81ED-4DB2-BD59-A6C34878D82A}">
                    <a16:rowId xmlns:a16="http://schemas.microsoft.com/office/drawing/2014/main" val="10010"/>
                  </a:ext>
                </a:extLst>
              </a:tr>
              <a:tr h="300624">
                <a:tc vMerge="1">
                  <a:txBody>
                    <a:bodyPr/>
                    <a:lstStyle/>
                    <a:p>
                      <a:endParaRPr lang="pl-PL"/>
                    </a:p>
                  </a:txBody>
                  <a:tcP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pPr algn="ctr">
                        <a:spcAft>
                          <a:spcPts val="0"/>
                        </a:spcAft>
                      </a:pPr>
                      <a:endParaRPr lang="pl-PL" sz="1200" dirty="0">
                        <a:latin typeface="+mn-lt"/>
                        <a:ea typeface="Times New Roman"/>
                      </a:endParaRPr>
                    </a:p>
                  </a:txBody>
                  <a:tcPr marL="42651" marR="42651" marT="0" marB="0" anchor="ctr"/>
                </a:tc>
                <a:tc vMerge="1">
                  <a:txBody>
                    <a:bodyPr/>
                    <a:lstStyle/>
                    <a:p>
                      <a:endParaRPr lang="pl-PL"/>
                    </a:p>
                  </a:txBody>
                  <a:tcPr/>
                </a:tc>
                <a:tc>
                  <a:txBody>
                    <a:bodyPr/>
                    <a:lstStyle/>
                    <a:p>
                      <a:pPr algn="ctr">
                        <a:spcAft>
                          <a:spcPts val="0"/>
                        </a:spcAft>
                      </a:pPr>
                      <a:r>
                        <a:rPr lang="pl-PL" sz="1200">
                          <a:solidFill>
                            <a:schemeClr val="bg1"/>
                          </a:solidFill>
                          <a:latin typeface="+mn-lt"/>
                        </a:rPr>
                        <a:t> </a:t>
                      </a:r>
                      <a:endParaRPr lang="pl-PL" sz="1200">
                        <a:solidFill>
                          <a:schemeClr val="bg1"/>
                        </a:solidFill>
                        <a:latin typeface="+mn-lt"/>
                        <a:ea typeface="Times New Roman"/>
                      </a:endParaRPr>
                    </a:p>
                  </a:txBody>
                  <a:tcPr marL="42651" marR="42651" marT="0" marB="0" anchor="ctr">
                    <a:solidFill>
                      <a:schemeClr val="accent5">
                        <a:lumMod val="50000"/>
                      </a:schemeClr>
                    </a:solidFill>
                  </a:tcPr>
                </a:tc>
                <a:tc>
                  <a:txBody>
                    <a:bodyPr/>
                    <a:lstStyle/>
                    <a:p>
                      <a:pPr algn="ctr">
                        <a:spcAft>
                          <a:spcPts val="0"/>
                        </a:spcAft>
                      </a:pPr>
                      <a:r>
                        <a:rPr lang="pl-PL" sz="1200" dirty="0">
                          <a:solidFill>
                            <a:schemeClr val="bg1"/>
                          </a:solidFill>
                          <a:latin typeface="+mn-lt"/>
                        </a:rPr>
                        <a:t> </a:t>
                      </a:r>
                      <a:endParaRPr lang="pl-PL" sz="1200" dirty="0">
                        <a:solidFill>
                          <a:schemeClr val="bg1"/>
                        </a:solidFill>
                        <a:latin typeface="+mn-lt"/>
                        <a:ea typeface="Times New Roman"/>
                      </a:endParaRPr>
                    </a:p>
                  </a:txBody>
                  <a:tcPr marL="42651" marR="42651" marT="0" marB="0" anchor="ctr">
                    <a:solidFill>
                      <a:schemeClr val="accent5">
                        <a:lumMod val="50000"/>
                      </a:schemeClr>
                    </a:solidFill>
                  </a:tcPr>
                </a:tc>
                <a:tc vMerge="1">
                  <a:txBody>
                    <a:bodyPr/>
                    <a:lstStyle/>
                    <a:p>
                      <a:endParaRPr lang="pl-PL"/>
                    </a:p>
                  </a:txBody>
                  <a:tcPr/>
                </a:tc>
                <a:extLst>
                  <a:ext uri="{0D108BD9-81ED-4DB2-BD59-A6C34878D82A}">
                    <a16:rowId xmlns:a16="http://schemas.microsoft.com/office/drawing/2014/main" val="10011"/>
                  </a:ext>
                </a:extLst>
              </a:tr>
              <a:tr h="505047">
                <a:tc gridSpan="5">
                  <a:txBody>
                    <a:bodyPr/>
                    <a:lstStyle/>
                    <a:p>
                      <a:pPr algn="ctr">
                        <a:spcAft>
                          <a:spcPts val="0"/>
                        </a:spcAft>
                      </a:pPr>
                      <a:r>
                        <a:rPr lang="pl-PL" sz="1200" dirty="0">
                          <a:latin typeface="+mn-lt"/>
                        </a:rPr>
                        <a:t>RAZEM</a:t>
                      </a:r>
                      <a:endParaRPr lang="pl-PL" sz="1200" dirty="0">
                        <a:latin typeface="+mn-lt"/>
                        <a:ea typeface="Times New Roman"/>
                      </a:endParaRPr>
                    </a:p>
                  </a:txBody>
                  <a:tcPr marL="42651" marR="42651" marT="0" marB="0" anchor="ctr"/>
                </a:tc>
                <a:tc hMerge="1">
                  <a:txBody>
                    <a:bodyPr/>
                    <a:lstStyle/>
                    <a:p>
                      <a:endParaRPr lang="pl-PL" sz="1200" dirty="0">
                        <a:latin typeface="+mn-lt"/>
                      </a:endParaRPr>
                    </a:p>
                  </a:txBody>
                  <a:tcPr marL="42651" marR="42651" marT="0" marB="0" anchor="ctr"/>
                </a:tc>
                <a:tc hMerge="1">
                  <a:txBody>
                    <a:bodyPr/>
                    <a:lstStyle/>
                    <a:p>
                      <a:pPr algn="ctr">
                        <a:spcAft>
                          <a:spcPts val="0"/>
                        </a:spcAft>
                      </a:pPr>
                      <a:endParaRPr lang="pl-PL" sz="1200" dirty="0">
                        <a:latin typeface="+mn-lt"/>
                        <a:ea typeface="Times New Roman"/>
                      </a:endParaRPr>
                    </a:p>
                  </a:txBody>
                  <a:tcPr marL="42651" marR="42651" marT="0" marB="0" anchor="ctr"/>
                </a:tc>
                <a:tc hMerge="1">
                  <a:txBody>
                    <a:bodyPr/>
                    <a:lstStyle/>
                    <a:p>
                      <a:pPr algn="ctr">
                        <a:spcAft>
                          <a:spcPts val="0"/>
                        </a:spcAft>
                      </a:pPr>
                      <a:endParaRPr lang="pl-PL" sz="1200" dirty="0">
                        <a:latin typeface="+mn-lt"/>
                        <a:ea typeface="Times New Roman"/>
                      </a:endParaRPr>
                    </a:p>
                  </a:txBody>
                  <a:tcPr marL="42651" marR="42651" marT="0" marB="0" anchor="ctr"/>
                </a:tc>
                <a:tc hMerge="1">
                  <a:txBody>
                    <a:bodyPr/>
                    <a:lstStyle/>
                    <a:p>
                      <a:pPr algn="ctr">
                        <a:spcAft>
                          <a:spcPts val="0"/>
                        </a:spcAft>
                      </a:pPr>
                      <a:endParaRPr lang="pl-PL" sz="1200" dirty="0">
                        <a:latin typeface="+mn-lt"/>
                        <a:ea typeface="Times New Roman"/>
                      </a:endParaRPr>
                    </a:p>
                  </a:txBody>
                  <a:tcPr marL="42651" marR="42651" marT="0" marB="0" anchor="ctr"/>
                </a:tc>
                <a:tc>
                  <a:txBody>
                    <a:bodyPr/>
                    <a:lstStyle/>
                    <a:p>
                      <a:pPr algn="ctr">
                        <a:spcAft>
                          <a:spcPts val="0"/>
                        </a:spcAft>
                      </a:pPr>
                      <a:r>
                        <a:rPr lang="pl-PL" sz="1200">
                          <a:latin typeface="+mn-lt"/>
                        </a:rPr>
                        <a:t>54 268 333</a:t>
                      </a:r>
                      <a:endParaRPr lang="pl-PL" sz="1200">
                        <a:latin typeface="+mn-lt"/>
                        <a:ea typeface="Times New Roman"/>
                      </a:endParaRPr>
                    </a:p>
                  </a:txBody>
                  <a:tcPr marL="42651" marR="42651" marT="0" marB="0" anchor="ctr"/>
                </a:tc>
                <a:tc>
                  <a:txBody>
                    <a:bodyPr/>
                    <a:lstStyle/>
                    <a:p>
                      <a:pPr algn="ctr">
                        <a:spcAft>
                          <a:spcPts val="0"/>
                        </a:spcAft>
                      </a:pPr>
                      <a:r>
                        <a:rPr lang="pl-PL" sz="1200">
                          <a:latin typeface="+mn-lt"/>
                        </a:rPr>
                        <a:t>14 260 616</a:t>
                      </a:r>
                      <a:endParaRPr lang="pl-PL" sz="1200">
                        <a:latin typeface="+mn-lt"/>
                        <a:ea typeface="Times New Roman"/>
                      </a:endParaRPr>
                    </a:p>
                  </a:txBody>
                  <a:tcPr marL="42651" marR="42651" marT="0" marB="0" anchor="ctr"/>
                </a:tc>
                <a:tc>
                  <a:txBody>
                    <a:bodyPr/>
                    <a:lstStyle/>
                    <a:p>
                      <a:pPr algn="ctr">
                        <a:spcAft>
                          <a:spcPts val="0"/>
                        </a:spcAft>
                      </a:pPr>
                      <a:r>
                        <a:rPr lang="pl-PL" sz="1200" dirty="0">
                          <a:latin typeface="+mn-lt"/>
                        </a:rPr>
                        <a:t> </a:t>
                      </a:r>
                      <a:endParaRPr lang="pl-PL" sz="1200" dirty="0">
                        <a:latin typeface="+mn-lt"/>
                        <a:ea typeface="Times New Roman"/>
                      </a:endParaRPr>
                    </a:p>
                  </a:txBody>
                  <a:tcPr marL="42651" marR="42651"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3565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t>OPIS ZADAŃ INWESTYCYJNYCH  PLANOWANYCH DO REALIZACJI</a:t>
            </a:r>
            <a:br>
              <a:rPr lang="pl-PL" sz="2200" b="1" dirty="0"/>
            </a:br>
            <a:r>
              <a:rPr lang="pl-PL" sz="2200" b="1" dirty="0"/>
              <a:t>W ROKU BUDŻETOWYM 2019</a:t>
            </a:r>
          </a:p>
        </p:txBody>
      </p:sp>
      <p:graphicFrame>
        <p:nvGraphicFramePr>
          <p:cNvPr id="4" name="Tabela 3"/>
          <p:cNvGraphicFramePr>
            <a:graphicFrameLocks noGrp="1"/>
          </p:cNvGraphicFramePr>
          <p:nvPr>
            <p:extLst/>
          </p:nvPr>
        </p:nvGraphicFramePr>
        <p:xfrm>
          <a:off x="415635" y="2073447"/>
          <a:ext cx="11459690" cy="3531705"/>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0473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60004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8981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kern="1200" dirty="0"/>
                        <a:t>Węzeł transportowy Miejskiego</a:t>
                      </a:r>
                      <a:r>
                        <a:rPr lang="pl-PL" sz="1600" kern="1200" baseline="0" dirty="0"/>
                        <a:t> </a:t>
                      </a:r>
                      <a:r>
                        <a:rPr lang="pl-PL" sz="1600" kern="1200" dirty="0"/>
                        <a:t>Obszaru Funkcjonalnego</a:t>
                      </a:r>
                      <a:r>
                        <a:rPr lang="pl-PL" sz="1600" kern="1200" baseline="0" dirty="0"/>
                        <a:t> </a:t>
                      </a:r>
                      <a:r>
                        <a:rPr lang="pl-PL" sz="1600" kern="1200" dirty="0"/>
                        <a:t>Słupska z elementami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kern="1200" dirty="0"/>
                        <a:t>dla komunikacji zbiorowej</a:t>
                      </a:r>
                      <a:endParaRPr lang="pl-PL" sz="1600" b="1" kern="1200" dirty="0"/>
                    </a:p>
                  </a:txBody>
                  <a:tcPr anchor="ctr"/>
                </a:tc>
                <a:tc>
                  <a:txBody>
                    <a:bodyPr/>
                    <a:lstStyle/>
                    <a:p>
                      <a:pPr algn="ctr"/>
                      <a:r>
                        <a:rPr lang="pl-PL" sz="1600" kern="1200" dirty="0"/>
                        <a:t> Plan 250 000,00 zł</a:t>
                      </a:r>
                      <a:endParaRPr lang="pl-PL" sz="1600" b="1" dirty="0"/>
                    </a:p>
                  </a:txBody>
                  <a:tcPr anchor="ctr"/>
                </a:tc>
                <a:extLst>
                  <a:ext uri="{0D108BD9-81ED-4DB2-BD59-A6C34878D82A}">
                    <a16:rowId xmlns:a16="http://schemas.microsoft.com/office/drawing/2014/main" val="10001"/>
                  </a:ext>
                </a:extLst>
              </a:tr>
              <a:tr h="22288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t>Dotacja celowa dla Miasta Słupsk na pokrycie wkładu własnego w projekcie pn. „Węzeł transportowy Miejskiego Obszaru Funkcjonalnego Słupska z elementami priorytetów dla komunikacji zbiorowej” w wysokości 250 000 zł, zgodnie z Umową </a:t>
                      </a:r>
                      <a:br>
                        <a:rPr lang="pl-PL" sz="1600" dirty="0"/>
                      </a:br>
                      <a:r>
                        <a:rPr lang="pl-PL" sz="1600" dirty="0"/>
                        <a:t>o udzieleniu dotacji celowej nr 1/ZF/2018 z dnia 08.01.2018 r. - (uchwała Nr XXIX/282/2017 Rady Powiatu Słupskiego </a:t>
                      </a:r>
                      <a:br>
                        <a:rPr lang="pl-PL" sz="1600" dirty="0"/>
                      </a:br>
                      <a:r>
                        <a:rPr lang="pl-PL" sz="1600" dirty="0"/>
                        <a:t>z dnia 25.04.2017 r. w sprawie udzielenia Miastu Słupsk pomocy finansowej na realizację zadania pn. „Węzeł transportowy Miejskiego Obszaru Funkcjonalnego Słupska z elementami dla komunikacji zbiorowej” planowanego do realizacji w ramach Regionalnego Programu Operacyjnego Województwa Pomorskiego na lata 2014 - 2020). Dotacja udzielana będzie w latach 2019 - 2021 po 250 000 zł. Łącznie 750 000 zł.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kern="1200" dirty="0"/>
                    </a:p>
                  </a:txBody>
                  <a:tcPr anchor="ctr"/>
                </a:tc>
                <a:tc hMerge="1">
                  <a:txBody>
                    <a:bodyPr/>
                    <a:lstStyle/>
                    <a:p>
                      <a:pPr algn="ctr"/>
                      <a:endParaRPr lang="pl-PL" sz="1600"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3320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415635" y="1710047"/>
          <a:ext cx="11459690" cy="4762005"/>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45104">
                <a:tc gridSpan="2">
                  <a:txBody>
                    <a:bodyPr/>
                    <a:lstStyle/>
                    <a:p>
                      <a:pPr algn="ctr"/>
                      <a:r>
                        <a:rPr lang="pl-PL" sz="1800" b="1" u="sng" kern="1200" dirty="0">
                          <a:solidFill>
                            <a:schemeClr val="lt1"/>
                          </a:solidFill>
                          <a:latin typeface="+mn-lt"/>
                          <a:ea typeface="+mn-ea"/>
                          <a:cs typeface="+mn-cs"/>
                        </a:rPr>
                        <a:t>Dział 600 Rozdział 60014 </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878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Przebudowa drogi powiatowej nr 1157G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na terenie Gminy Kobylnica i Gminy Kępice.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Etap I (Gmina Kobylnica i Gmina Kępice)</a:t>
                      </a:r>
                      <a:endParaRPr lang="pl-PL" sz="1600" b="0" kern="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3 000 000,00 zł</a:t>
                      </a:r>
                    </a:p>
                  </a:txBody>
                  <a:tcPr anchor="ctr"/>
                </a:tc>
                <a:extLst>
                  <a:ext uri="{0D108BD9-81ED-4DB2-BD59-A6C34878D82A}">
                    <a16:rowId xmlns:a16="http://schemas.microsoft.com/office/drawing/2014/main" val="10001"/>
                  </a:ext>
                </a:extLst>
              </a:tr>
              <a:tr h="3438887">
                <a:tc gridSpan="2">
                  <a:txBody>
                    <a:bodyPr/>
                    <a:lstStyle/>
                    <a:p>
                      <a:pPr algn="ctr"/>
                      <a:r>
                        <a:rPr lang="pl-PL" sz="1400" kern="1200" dirty="0">
                          <a:solidFill>
                            <a:schemeClr val="dk1"/>
                          </a:solidFill>
                          <a:latin typeface="+mn-lt"/>
                          <a:ea typeface="+mn-ea"/>
                          <a:cs typeface="+mn-cs"/>
                        </a:rPr>
                        <a:t>Inwestycja dotyczyć będzie przebudowy odcinka drogi o długości 4 km z podziałem na dwa odcinki:</a:t>
                      </a:r>
                    </a:p>
                    <a:p>
                      <a:pPr algn="l"/>
                      <a:r>
                        <a:rPr lang="pl-PL" sz="1400" kern="1200" dirty="0">
                          <a:solidFill>
                            <a:schemeClr val="dk1"/>
                          </a:solidFill>
                          <a:latin typeface="+mn-lt"/>
                          <a:ea typeface="+mn-ea"/>
                          <a:cs typeface="+mn-cs"/>
                        </a:rPr>
                        <a:t>1)</a:t>
                      </a:r>
                      <a:r>
                        <a:rPr lang="pl-PL" sz="1400" kern="1200" baseline="0" dirty="0">
                          <a:solidFill>
                            <a:schemeClr val="dk1"/>
                          </a:solidFill>
                          <a:latin typeface="+mn-lt"/>
                          <a:ea typeface="+mn-ea"/>
                          <a:cs typeface="+mn-cs"/>
                        </a:rPr>
                        <a:t> </a:t>
                      </a:r>
                      <a:r>
                        <a:rPr lang="pl-PL" sz="1400" kern="1200" dirty="0">
                          <a:solidFill>
                            <a:schemeClr val="dk1"/>
                          </a:solidFill>
                          <a:latin typeface="+mn-lt"/>
                          <a:ea typeface="+mn-ea"/>
                          <a:cs typeface="+mn-cs"/>
                        </a:rPr>
                        <a:t>Odcinek nr 1 od m. Łosino do m. Sierakowo o długości 1,8 km (wykonanie: przebudowy i poszerzenia jezdni do 6,0 m; chodników z kostki betonowej o długości 99,00 mb; peronów przystankowych w ilości 2; skrzyżowań w ilości 1; rowów na długości 2 291,00 mb; oznakowania pionowego i poziomego; wyspy dzielącej z odgięciem toru jazdy na wlocie do miejscowości oraz budowa kanalizacji deszczowej);</a:t>
                      </a:r>
                    </a:p>
                    <a:p>
                      <a:pPr algn="l"/>
                      <a:r>
                        <a:rPr lang="pl-PL" sz="1400" kern="1200" dirty="0">
                          <a:solidFill>
                            <a:schemeClr val="dk1"/>
                          </a:solidFill>
                          <a:latin typeface="+mn-lt"/>
                          <a:ea typeface="+mn-ea"/>
                          <a:cs typeface="+mn-cs"/>
                        </a:rPr>
                        <a:t>2)</a:t>
                      </a:r>
                      <a:r>
                        <a:rPr lang="pl-PL" sz="1400" kern="1200" baseline="0" dirty="0">
                          <a:solidFill>
                            <a:schemeClr val="dk1"/>
                          </a:solidFill>
                          <a:latin typeface="+mn-lt"/>
                          <a:ea typeface="+mn-ea"/>
                          <a:cs typeface="+mn-cs"/>
                        </a:rPr>
                        <a:t> </a:t>
                      </a:r>
                      <a:r>
                        <a:rPr lang="pl-PL" sz="1400" kern="1200" dirty="0">
                          <a:solidFill>
                            <a:schemeClr val="dk1"/>
                          </a:solidFill>
                          <a:latin typeface="+mn-lt"/>
                          <a:ea typeface="+mn-ea"/>
                          <a:cs typeface="+mn-cs"/>
                        </a:rPr>
                        <a:t>Odcinek nr 2 od m. Barcino w kierunku m. Kuleszewo o długości 2,2 km (wykonanie przebudowy i poszerzenia jezdni do 6,0 m; chodników </a:t>
                      </a:r>
                      <a:br>
                        <a:rPr lang="pl-PL" sz="1400" kern="1200" dirty="0">
                          <a:solidFill>
                            <a:schemeClr val="dk1"/>
                          </a:solidFill>
                          <a:latin typeface="+mn-lt"/>
                          <a:ea typeface="+mn-ea"/>
                          <a:cs typeface="+mn-cs"/>
                        </a:rPr>
                      </a:br>
                      <a:r>
                        <a:rPr lang="pl-PL" sz="1400" kern="1200" dirty="0">
                          <a:solidFill>
                            <a:schemeClr val="dk1"/>
                          </a:solidFill>
                          <a:latin typeface="+mn-lt"/>
                          <a:ea typeface="+mn-ea"/>
                          <a:cs typeface="+mn-cs"/>
                        </a:rPr>
                        <a:t>z kostki betonowej o długości 708,59 mb; peronów przystankowych w ilości 2; skrzyżowań w ilości 1; parkingów z kostki betonowej; </a:t>
                      </a:r>
                      <a:br>
                        <a:rPr lang="pl-PL" sz="1400" kern="1200" dirty="0">
                          <a:solidFill>
                            <a:schemeClr val="dk1"/>
                          </a:solidFill>
                          <a:latin typeface="+mn-lt"/>
                          <a:ea typeface="+mn-ea"/>
                          <a:cs typeface="+mn-cs"/>
                        </a:rPr>
                      </a:br>
                      <a:r>
                        <a:rPr lang="pl-PL" sz="1400" kern="1200" dirty="0">
                          <a:solidFill>
                            <a:schemeClr val="dk1"/>
                          </a:solidFill>
                          <a:latin typeface="+mn-lt"/>
                          <a:ea typeface="+mn-ea"/>
                          <a:cs typeface="+mn-cs"/>
                        </a:rPr>
                        <a:t>rowów na długości 3 016,50 mb; oznakowania pionowego i poziomego; wyspy dzielącej z odgięciem toru jazdy na wlocie do miejscowości).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mn-ea"/>
                          <a:cs typeface="+mn-cs"/>
                        </a:rPr>
                        <a:t>Koszt szacunkowy inwestycji 3 000 000,00 zł. Zadanie będzie współfinansowane przez Powiat Słupski w wysokości 1 500 000 zł, Gminę Kobylnica w wysokości 675 000 zł (pismo nr GIF-ID.7011.1.14.2015 z dnia 07.09.2018 r.) i Gminę Kępice w wysokości 875 000,00 zł (pismo nr UM.RFB.SK.3041.2.2018.GO z dnia 11.09.2018 r. zapewniające zabezpieczenie środków w budżecie na rok 2019 Gminy Kępice). </a:t>
                      </a:r>
                      <a:endParaRPr lang="pl-PL" sz="1400" kern="1200" dirty="0">
                        <a:solidFill>
                          <a:schemeClr val="dk1"/>
                        </a:solidFill>
                        <a:latin typeface="+mn-lt"/>
                        <a:ea typeface="+mn-ea"/>
                        <a:cs typeface="+mn-cs"/>
                      </a:endParaRPr>
                    </a:p>
                    <a:p>
                      <a:pPr algn="ctr"/>
                      <a:endParaRPr lang="pl-PL" sz="1400" kern="1200" dirty="0">
                        <a:solidFill>
                          <a:schemeClr val="dk1"/>
                        </a:solidFill>
                        <a:latin typeface="+mn-lt"/>
                        <a:ea typeface="+mn-ea"/>
                        <a:cs typeface="+mn-cs"/>
                      </a:endParaRPr>
                    </a:p>
                    <a:p>
                      <a:pPr algn="ctr"/>
                      <a:r>
                        <a:rPr lang="pl-PL" sz="1400" kern="1200" dirty="0">
                          <a:solidFill>
                            <a:schemeClr val="dk1"/>
                          </a:solidFill>
                          <a:latin typeface="+mn-lt"/>
                          <a:ea typeface="+mn-ea"/>
                          <a:cs typeface="+mn-cs"/>
                        </a:rPr>
                        <a:t>Powiat Słupski złożył wniosek w Pomorskim Urzędzie Wojewódzkim o dofinansowanie inwestycji w ramach „Programu rozwoju gminnej </a:t>
                      </a:r>
                      <a:br>
                        <a:rPr lang="pl-PL" sz="1400" kern="1200" dirty="0">
                          <a:solidFill>
                            <a:schemeClr val="dk1"/>
                          </a:solidFill>
                          <a:latin typeface="+mn-lt"/>
                          <a:ea typeface="+mn-ea"/>
                          <a:cs typeface="+mn-cs"/>
                        </a:rPr>
                      </a:br>
                      <a:r>
                        <a:rPr lang="pl-PL" sz="1400" kern="1200" dirty="0">
                          <a:solidFill>
                            <a:schemeClr val="dk1"/>
                          </a:solidFill>
                          <a:latin typeface="+mn-lt"/>
                          <a:ea typeface="+mn-ea"/>
                          <a:cs typeface="+mn-cs"/>
                        </a:rPr>
                        <a:t>i</a:t>
                      </a:r>
                      <a:r>
                        <a:rPr lang="pl-PL" sz="1400" kern="1200" baseline="0" dirty="0">
                          <a:solidFill>
                            <a:schemeClr val="dk1"/>
                          </a:solidFill>
                          <a:latin typeface="+mn-lt"/>
                          <a:ea typeface="+mn-ea"/>
                          <a:cs typeface="+mn-cs"/>
                        </a:rPr>
                        <a:t> </a:t>
                      </a:r>
                      <a:r>
                        <a:rPr lang="pl-PL" sz="1400" kern="1200" dirty="0">
                          <a:solidFill>
                            <a:schemeClr val="dk1"/>
                          </a:solidFill>
                          <a:latin typeface="+mn-lt"/>
                          <a:ea typeface="+mn-ea"/>
                          <a:cs typeface="+mn-cs"/>
                        </a:rPr>
                        <a:t>powiatowej infrastruktury drogowej na lata 2016 – 2019” w wysokości 3 000 000 zł.</a:t>
                      </a:r>
                      <a:endParaRPr lang="pl-PL" sz="1400" b="1" kern="1200" dirty="0"/>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9114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06D9A8-AF18-433C-AA85-33E580943B65}"/>
              </a:ext>
            </a:extLst>
          </p:cNvPr>
          <p:cNvSpPr>
            <a:spLocks noGrp="1"/>
          </p:cNvSpPr>
          <p:nvPr>
            <p:ph type="title"/>
          </p:nvPr>
        </p:nvSpPr>
        <p:spPr>
          <a:xfrm>
            <a:off x="838200" y="218389"/>
            <a:ext cx="10515600" cy="462648"/>
          </a:xfrm>
        </p:spPr>
        <p:txBody>
          <a:bodyPr/>
          <a:lstStyle/>
          <a:p>
            <a:pPr algn="ctr"/>
            <a:r>
              <a:rPr lang="pl-PL" sz="2200" b="1" dirty="0">
                <a:solidFill>
                  <a:prstClr val="black"/>
                </a:solidFill>
              </a:rPr>
              <a:t>DROGA POWIATOWA NR 1157G </a:t>
            </a:r>
            <a:endParaRPr lang="pl-PL" dirty="0"/>
          </a:p>
        </p:txBody>
      </p:sp>
      <p:pic>
        <p:nvPicPr>
          <p:cNvPr id="25" name="Symbol zastępczy zawartości 24">
            <a:extLst>
              <a:ext uri="{FF2B5EF4-FFF2-40B4-BE49-F238E27FC236}">
                <a16:creationId xmlns:a16="http://schemas.microsoft.com/office/drawing/2014/main" id="{1ABF5E61-37F5-4518-98A4-D304FBAAAF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2939" y="2689907"/>
            <a:ext cx="3264186" cy="2093177"/>
          </a:xfrm>
          <a:prstGeom prst="rect">
            <a:avLst/>
          </a:prstGeom>
          <a:ln>
            <a:noFill/>
          </a:ln>
          <a:effectLst>
            <a:outerShdw blurRad="190500" algn="tl" rotWithShape="0">
              <a:srgbClr val="000000">
                <a:alpha val="70000"/>
              </a:srgbClr>
            </a:outerShdw>
          </a:effectLst>
        </p:spPr>
      </p:pic>
      <p:pic>
        <p:nvPicPr>
          <p:cNvPr id="27" name="Obraz 26">
            <a:extLst>
              <a:ext uri="{FF2B5EF4-FFF2-40B4-BE49-F238E27FC236}">
                <a16:creationId xmlns:a16="http://schemas.microsoft.com/office/drawing/2014/main" id="{4171E58A-6732-461A-9054-9562CCAE3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50" y="4895362"/>
            <a:ext cx="3864824" cy="1840098"/>
          </a:xfrm>
          <a:prstGeom prst="rect">
            <a:avLst/>
          </a:prstGeom>
          <a:ln>
            <a:noFill/>
          </a:ln>
          <a:effectLst>
            <a:outerShdw blurRad="190500" algn="tl" rotWithShape="0">
              <a:srgbClr val="000000">
                <a:alpha val="70000"/>
              </a:srgbClr>
            </a:outerShdw>
          </a:effectLst>
        </p:spPr>
      </p:pic>
      <p:pic>
        <p:nvPicPr>
          <p:cNvPr id="29" name="Obraz 28">
            <a:extLst>
              <a:ext uri="{FF2B5EF4-FFF2-40B4-BE49-F238E27FC236}">
                <a16:creationId xmlns:a16="http://schemas.microsoft.com/office/drawing/2014/main" id="{1A9DD8AB-3901-4383-85E3-D512562DBD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939" y="607103"/>
            <a:ext cx="3290918" cy="1949117"/>
          </a:xfrm>
          <a:prstGeom prst="rect">
            <a:avLst/>
          </a:prstGeom>
          <a:ln>
            <a:noFill/>
          </a:ln>
          <a:effectLst>
            <a:outerShdw blurRad="190500" algn="tl" rotWithShape="0">
              <a:srgbClr val="000000">
                <a:alpha val="70000"/>
              </a:srgbClr>
            </a:outerShdw>
          </a:effectLst>
        </p:spPr>
      </p:pic>
      <p:pic>
        <p:nvPicPr>
          <p:cNvPr id="31" name="Obraz 30">
            <a:extLst>
              <a:ext uri="{FF2B5EF4-FFF2-40B4-BE49-F238E27FC236}">
                <a16:creationId xmlns:a16="http://schemas.microsoft.com/office/drawing/2014/main" id="{6D4495A0-EBF6-459E-823B-4A334AB77C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2571" y="2727021"/>
            <a:ext cx="3239387" cy="2021354"/>
          </a:xfrm>
          <a:prstGeom prst="rect">
            <a:avLst/>
          </a:prstGeom>
          <a:ln>
            <a:noFill/>
          </a:ln>
          <a:effectLst>
            <a:outerShdw blurRad="190500" algn="tl" rotWithShape="0">
              <a:srgbClr val="000000">
                <a:alpha val="70000"/>
              </a:srgbClr>
            </a:outerShdw>
          </a:effectLst>
        </p:spPr>
      </p:pic>
      <p:pic>
        <p:nvPicPr>
          <p:cNvPr id="33" name="Obraz 32">
            <a:extLst>
              <a:ext uri="{FF2B5EF4-FFF2-40B4-BE49-F238E27FC236}">
                <a16:creationId xmlns:a16="http://schemas.microsoft.com/office/drawing/2014/main" id="{25AC935A-11A6-4D12-91DB-85B63102B8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2571" y="4908329"/>
            <a:ext cx="3264186" cy="1827131"/>
          </a:xfrm>
          <a:prstGeom prst="rect">
            <a:avLst/>
          </a:prstGeom>
          <a:ln>
            <a:noFill/>
          </a:ln>
          <a:effectLst>
            <a:outerShdw blurRad="190500" algn="tl" rotWithShape="0">
              <a:srgbClr val="000000">
                <a:alpha val="70000"/>
              </a:srgbClr>
            </a:outerShdw>
          </a:effectLst>
        </p:spPr>
      </p:pic>
      <p:pic>
        <p:nvPicPr>
          <p:cNvPr id="35" name="Obraz 34">
            <a:extLst>
              <a:ext uri="{FF2B5EF4-FFF2-40B4-BE49-F238E27FC236}">
                <a16:creationId xmlns:a16="http://schemas.microsoft.com/office/drawing/2014/main" id="{3D3E2BCA-C6C3-481D-8F49-6676C2356B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2571" y="607102"/>
            <a:ext cx="3176987" cy="2021354"/>
          </a:xfrm>
          <a:prstGeom prst="rect">
            <a:avLst/>
          </a:prstGeom>
          <a:ln>
            <a:noFill/>
          </a:ln>
          <a:effectLst>
            <a:outerShdw blurRad="190500" algn="tl" rotWithShape="0">
              <a:srgbClr val="000000">
                <a:alpha val="70000"/>
              </a:srgbClr>
            </a:outerShdw>
          </a:effectLst>
        </p:spPr>
      </p:pic>
      <p:pic>
        <p:nvPicPr>
          <p:cNvPr id="37" name="Obraz 36">
            <a:extLst>
              <a:ext uri="{FF2B5EF4-FFF2-40B4-BE49-F238E27FC236}">
                <a16:creationId xmlns:a16="http://schemas.microsoft.com/office/drawing/2014/main" id="{77407A5B-ABAB-4F58-B739-1B2E4232CE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90052" y="607101"/>
            <a:ext cx="3745522" cy="2021355"/>
          </a:xfrm>
          <a:prstGeom prst="rect">
            <a:avLst/>
          </a:prstGeom>
          <a:ln>
            <a:noFill/>
          </a:ln>
          <a:effectLst>
            <a:outerShdw blurRad="190500" algn="tl" rotWithShape="0">
              <a:srgbClr val="000000">
                <a:alpha val="70000"/>
              </a:srgbClr>
            </a:outerShdw>
          </a:effectLst>
        </p:spPr>
      </p:pic>
      <p:pic>
        <p:nvPicPr>
          <p:cNvPr id="39" name="Obraz 38">
            <a:extLst>
              <a:ext uri="{FF2B5EF4-FFF2-40B4-BE49-F238E27FC236}">
                <a16:creationId xmlns:a16="http://schemas.microsoft.com/office/drawing/2014/main" id="{3DA74A68-0089-4465-BBB9-182A96E7F5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2939" y="5030869"/>
            <a:ext cx="3264186" cy="1827131"/>
          </a:xfrm>
          <a:prstGeom prst="rect">
            <a:avLst/>
          </a:prstGeom>
          <a:ln>
            <a:noFill/>
          </a:ln>
          <a:effectLst>
            <a:outerShdw blurRad="190500" algn="tl" rotWithShape="0">
              <a:srgbClr val="000000">
                <a:alpha val="70000"/>
              </a:srgbClr>
            </a:outerShdw>
          </a:effectLst>
        </p:spPr>
      </p:pic>
      <p:pic>
        <p:nvPicPr>
          <p:cNvPr id="41" name="Obraz 40">
            <a:extLst>
              <a:ext uri="{FF2B5EF4-FFF2-40B4-BE49-F238E27FC236}">
                <a16:creationId xmlns:a16="http://schemas.microsoft.com/office/drawing/2014/main" id="{FCDB2EAF-B2F9-4D05-8B01-96661FFE8C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1655" y="2870955"/>
            <a:ext cx="3873919" cy="18400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7684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415635" y="1758373"/>
          <a:ext cx="11459690" cy="4833257"/>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51764">
                <a:tc gridSpan="2">
                  <a:txBody>
                    <a:bodyPr/>
                    <a:lstStyle/>
                    <a:p>
                      <a:pPr algn="ctr"/>
                      <a:r>
                        <a:rPr lang="pl-PL" sz="1800" b="1" u="sng" kern="1200" dirty="0">
                          <a:solidFill>
                            <a:schemeClr val="lt1"/>
                          </a:solidFill>
                          <a:latin typeface="+mn-lt"/>
                          <a:ea typeface="+mn-ea"/>
                          <a:cs typeface="+mn-cs"/>
                        </a:rPr>
                        <a:t>Dział 600 Rozdział 60014 </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7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Przebudowa drogi powiatowej nr 1112G Ustka – Objazda.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 Etap I (Gmina Ustka)</a:t>
                      </a:r>
                    </a:p>
                  </a:txBody>
                  <a:tcPr anchor="ctr"/>
                </a:tc>
                <a:tc>
                  <a:txBody>
                    <a:bodyPr/>
                    <a:lstStyle/>
                    <a:p>
                      <a:pPr algn="ctr"/>
                      <a:r>
                        <a:rPr lang="pl-PL" sz="1600" b="0" kern="1200" dirty="0">
                          <a:solidFill>
                            <a:schemeClr val="dk1"/>
                          </a:solidFill>
                          <a:latin typeface="+mn-lt"/>
                          <a:ea typeface="+mn-ea"/>
                          <a:cs typeface="+mn-cs"/>
                        </a:rPr>
                        <a:t>Plan 3 000 000,00 zł</a:t>
                      </a:r>
                      <a:endParaRPr lang="pl-PL" sz="1400" b="0" dirty="0"/>
                    </a:p>
                  </a:txBody>
                  <a:tcPr anchor="ctr"/>
                </a:tc>
                <a:extLst>
                  <a:ext uri="{0D108BD9-81ED-4DB2-BD59-A6C34878D82A}">
                    <a16:rowId xmlns:a16="http://schemas.microsoft.com/office/drawing/2014/main" val="10001"/>
                  </a:ext>
                </a:extLst>
              </a:tr>
              <a:tr h="3675999">
                <a:tc gridSpan="2">
                  <a:txBody>
                    <a:bodyPr/>
                    <a:lstStyle/>
                    <a:p>
                      <a:pPr algn="ctr"/>
                      <a:r>
                        <a:rPr lang="pl-PL" sz="1600" b="0" kern="1200" dirty="0">
                          <a:solidFill>
                            <a:schemeClr val="dk1"/>
                          </a:solidFill>
                          <a:latin typeface="+mn-lt"/>
                          <a:ea typeface="+mn-ea"/>
                          <a:cs typeface="+mn-cs"/>
                        </a:rPr>
                        <a:t>Inwestycja dotyczyć będzie przebudowy odcinka drogi o długości 7 818 m przebiegającej przez miejscowości Ustka, Przewłoka, </a:t>
                      </a:r>
                      <a:r>
                        <a:rPr lang="pl-PL" sz="1600" b="0" kern="1200" dirty="0" err="1">
                          <a:solidFill>
                            <a:schemeClr val="dk1"/>
                          </a:solidFill>
                          <a:latin typeface="+mn-lt"/>
                          <a:ea typeface="+mn-ea"/>
                          <a:cs typeface="+mn-cs"/>
                        </a:rPr>
                        <a:t>Dalimierz</a:t>
                      </a:r>
                      <a:r>
                        <a:rPr lang="pl-PL" sz="1600" b="0" kern="1200" dirty="0">
                          <a:solidFill>
                            <a:schemeClr val="dk1"/>
                          </a:solidFill>
                          <a:latin typeface="+mn-lt"/>
                          <a:ea typeface="+mn-ea"/>
                          <a:cs typeface="+mn-cs"/>
                        </a:rPr>
                        <a:t> Przewłocki, Wytowno. Zakres przebudowy obejmuje wykonanie: </a:t>
                      </a:r>
                    </a:p>
                    <a:p>
                      <a:pPr algn="ctr"/>
                      <a:r>
                        <a:rPr lang="pl-PL" sz="1600" b="0" kern="1200" dirty="0">
                          <a:solidFill>
                            <a:schemeClr val="dk1"/>
                          </a:solidFill>
                          <a:latin typeface="+mn-lt"/>
                          <a:ea typeface="+mn-ea"/>
                          <a:cs typeface="+mn-cs"/>
                        </a:rPr>
                        <a:t>przebudowy i poszerzenia jezdni do 6,0 m; chodników z kostki betonowej o długości 3 595,00 </a:t>
                      </a:r>
                      <a:r>
                        <a:rPr lang="pl-PL" sz="1600" b="0" kern="1200" dirty="0" err="1">
                          <a:solidFill>
                            <a:schemeClr val="dk1"/>
                          </a:solidFill>
                          <a:latin typeface="+mn-lt"/>
                          <a:ea typeface="+mn-ea"/>
                          <a:cs typeface="+mn-cs"/>
                        </a:rPr>
                        <a:t>mb</a:t>
                      </a:r>
                      <a:r>
                        <a:rPr lang="pl-PL" sz="1600" b="0" kern="1200" dirty="0">
                          <a:solidFill>
                            <a:schemeClr val="dk1"/>
                          </a:solidFill>
                          <a:latin typeface="+mn-lt"/>
                          <a:ea typeface="+mn-ea"/>
                          <a:cs typeface="+mn-cs"/>
                        </a:rPr>
                        <a:t>; peronów przystankowych w ilości 10; skrzyżowań w ilości 5; rowów na długości 5 200,00 </a:t>
                      </a:r>
                      <a:r>
                        <a:rPr lang="pl-PL" sz="1600" b="0" kern="1200" dirty="0" err="1">
                          <a:solidFill>
                            <a:schemeClr val="dk1"/>
                          </a:solidFill>
                          <a:latin typeface="+mn-lt"/>
                          <a:ea typeface="+mn-ea"/>
                          <a:cs typeface="+mn-cs"/>
                        </a:rPr>
                        <a:t>mb</a:t>
                      </a:r>
                      <a:r>
                        <a:rPr lang="pl-PL" sz="1600" b="0" kern="1200" dirty="0">
                          <a:solidFill>
                            <a:schemeClr val="dk1"/>
                          </a:solidFill>
                          <a:latin typeface="+mn-lt"/>
                          <a:ea typeface="+mn-ea"/>
                          <a:cs typeface="+mn-cs"/>
                        </a:rPr>
                        <a:t>; oznakowania pionowego i poziomego, </a:t>
                      </a:r>
                    </a:p>
                    <a:p>
                      <a:pPr algn="ctr"/>
                      <a:r>
                        <a:rPr lang="pl-PL" sz="1600" b="0" kern="1200" dirty="0">
                          <a:solidFill>
                            <a:schemeClr val="dk1"/>
                          </a:solidFill>
                          <a:latin typeface="+mn-lt"/>
                          <a:ea typeface="+mn-ea"/>
                          <a:cs typeface="+mn-cs"/>
                        </a:rPr>
                        <a:t>w tym znaków aktywnych; wysp dzielących z odgięciem toru jazdy na wlotach do miejscowości.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mn-lt"/>
                          <a:ea typeface="+mn-ea"/>
                          <a:cs typeface="+mn-cs"/>
                        </a:rPr>
                        <a:t>Koszt szacunkowy inwestycji 3 000 000,00 zł. Zadanie będzie współfinansowane przez Powiat Słupski w wysokości 1 500 000 zł i Gminę Ustka w wysokości 1 500 000,00 zł - (uchwała Nr XLIV.548.2018 Rady Gminy Ustka z dnia 26 września 2018 roku w sprawie udzielenia pomocy finansowej Powiatowi Słupskiemu oraz zawarcia umowy partnerskiej z Powiatem Słupskim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mn-lt"/>
                          <a:ea typeface="+mn-ea"/>
                          <a:cs typeface="+mn-cs"/>
                        </a:rPr>
                        <a:t>w celu wspólnej realizacji inwestycji pod nazwą „Przebudowa drogi powiatowej nr 1112G Ustka - Objazda etap I”). </a:t>
                      </a:r>
                    </a:p>
                    <a:p>
                      <a:pPr algn="ctr"/>
                      <a:endParaRPr lang="pl-PL" sz="1600" b="0" kern="1200" dirty="0">
                        <a:solidFill>
                          <a:schemeClr val="dk1"/>
                        </a:solidFill>
                        <a:latin typeface="+mn-lt"/>
                        <a:ea typeface="+mn-ea"/>
                        <a:cs typeface="+mn-cs"/>
                      </a:endParaRPr>
                    </a:p>
                    <a:p>
                      <a:pPr algn="ctr"/>
                      <a:r>
                        <a:rPr lang="pl-PL" sz="1600" b="0" kern="1200" dirty="0">
                          <a:solidFill>
                            <a:schemeClr val="dk1"/>
                          </a:solidFill>
                          <a:latin typeface="+mn-lt"/>
                          <a:ea typeface="+mn-ea"/>
                          <a:cs typeface="+mn-cs"/>
                        </a:rPr>
                        <a:t>Powiat Słupski złożył wniosek w Pomorskim Urzędzie Wojewódzkim o dofinansowanie inwestycji w ramach „Programu rozwoju gminnej i powiatowej infrastruktury drogowej na lata 2016 – 2019” w wysokości 3 000 000 zł. </a:t>
                      </a:r>
                      <a:endParaRPr lang="pl-PL" sz="1400" b="0" kern="1200" dirty="0"/>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739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ytuł 23">
            <a:extLst>
              <a:ext uri="{FF2B5EF4-FFF2-40B4-BE49-F238E27FC236}">
                <a16:creationId xmlns:a16="http://schemas.microsoft.com/office/drawing/2014/main" id="{1471309A-5F55-4BFE-BC55-8BD1D7DCF0C8}"/>
              </a:ext>
            </a:extLst>
          </p:cNvPr>
          <p:cNvSpPr>
            <a:spLocks noGrp="1"/>
          </p:cNvSpPr>
          <p:nvPr>
            <p:ph type="title"/>
          </p:nvPr>
        </p:nvSpPr>
        <p:spPr>
          <a:xfrm>
            <a:off x="838200" y="148798"/>
            <a:ext cx="10515600" cy="530024"/>
          </a:xfrm>
        </p:spPr>
        <p:txBody>
          <a:bodyPr>
            <a:normAutofit/>
          </a:bodyPr>
          <a:lstStyle/>
          <a:p>
            <a:pPr algn="ctr"/>
            <a:r>
              <a:rPr lang="pl-PL" sz="2200" b="1" dirty="0">
                <a:solidFill>
                  <a:schemeClr val="dk1"/>
                </a:solidFill>
                <a:latin typeface="+mn-lt"/>
              </a:rPr>
              <a:t>DROGA POWIATOWA NR 1112G</a:t>
            </a:r>
            <a:endParaRPr lang="pl-PL" sz="2200" b="1" dirty="0">
              <a:latin typeface="+mn-lt"/>
            </a:endParaRPr>
          </a:p>
        </p:txBody>
      </p:sp>
      <p:pic>
        <p:nvPicPr>
          <p:cNvPr id="26" name="Obraz 25">
            <a:extLst>
              <a:ext uri="{FF2B5EF4-FFF2-40B4-BE49-F238E27FC236}">
                <a16:creationId xmlns:a16="http://schemas.microsoft.com/office/drawing/2014/main" id="{8D35EE36-38C9-47CA-89A0-6AAA8ACA8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6874" y="165337"/>
            <a:ext cx="3342853" cy="2507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Obraz 27">
            <a:extLst>
              <a:ext uri="{FF2B5EF4-FFF2-40B4-BE49-F238E27FC236}">
                <a16:creationId xmlns:a16="http://schemas.microsoft.com/office/drawing/2014/main" id="{9127A13E-28B9-4DDF-B4B2-0F3BDDC56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65" y="2858224"/>
            <a:ext cx="3342854" cy="2507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Symbol zastępczy zawartości 31">
            <a:extLst>
              <a:ext uri="{FF2B5EF4-FFF2-40B4-BE49-F238E27FC236}">
                <a16:creationId xmlns:a16="http://schemas.microsoft.com/office/drawing/2014/main" id="{AC230D38-56A2-43B9-AC30-2D349D61CB6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9985" y="290706"/>
            <a:ext cx="3342853" cy="2507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Obraz 33">
            <a:extLst>
              <a:ext uri="{FF2B5EF4-FFF2-40B4-BE49-F238E27FC236}">
                <a16:creationId xmlns:a16="http://schemas.microsoft.com/office/drawing/2014/main" id="{22ED4DB8-BE79-4E5E-8E1E-32649ADEF6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5040" y="2951955"/>
            <a:ext cx="3217880" cy="2413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Obraz 35">
            <a:extLst>
              <a:ext uri="{FF2B5EF4-FFF2-40B4-BE49-F238E27FC236}">
                <a16:creationId xmlns:a16="http://schemas.microsoft.com/office/drawing/2014/main" id="{F68A0E52-1068-4E3C-BF29-635B14EEF5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56815" y="875802"/>
            <a:ext cx="4687503" cy="35156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Obraz 37">
            <a:extLst>
              <a:ext uri="{FF2B5EF4-FFF2-40B4-BE49-F238E27FC236}">
                <a16:creationId xmlns:a16="http://schemas.microsoft.com/office/drawing/2014/main" id="{09914D98-C2BF-46D9-9FB7-0287A403DA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5600" y="4531196"/>
            <a:ext cx="3049406" cy="2287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 name="Obraz 39">
            <a:extLst>
              <a:ext uri="{FF2B5EF4-FFF2-40B4-BE49-F238E27FC236}">
                <a16:creationId xmlns:a16="http://schemas.microsoft.com/office/drawing/2014/main" id="{6D4D51DB-A770-4665-B50F-4223E49384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7777" y="4350860"/>
            <a:ext cx="3144457" cy="23583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7321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Obraz 28">
            <a:extLst>
              <a:ext uri="{FF2B5EF4-FFF2-40B4-BE49-F238E27FC236}">
                <a16:creationId xmlns:a16="http://schemas.microsoft.com/office/drawing/2014/main" id="{0C25BA2F-A8AD-4268-861A-DB0CB8B2D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63" y="1433737"/>
            <a:ext cx="12085763" cy="5048950"/>
          </a:xfrm>
          <a:prstGeom prst="rect">
            <a:avLst/>
          </a:prstGeom>
        </p:spPr>
      </p:pic>
      <p:sp>
        <p:nvSpPr>
          <p:cNvPr id="3" name="Tytuł 2">
            <a:extLst>
              <a:ext uri="{FF2B5EF4-FFF2-40B4-BE49-F238E27FC236}">
                <a16:creationId xmlns:a16="http://schemas.microsoft.com/office/drawing/2014/main" id="{96E45F52-9090-44E5-AAC0-912EAF4C330D}"/>
              </a:ext>
            </a:extLst>
          </p:cNvPr>
          <p:cNvSpPr>
            <a:spLocks noGrp="1"/>
          </p:cNvSpPr>
          <p:nvPr>
            <p:ph type="title"/>
          </p:nvPr>
        </p:nvSpPr>
        <p:spPr>
          <a:xfrm>
            <a:off x="838200" y="365126"/>
            <a:ext cx="10515600" cy="974148"/>
          </a:xfrm>
        </p:spPr>
        <p:txBody>
          <a:bodyPr>
            <a:normAutofit/>
          </a:bodyPr>
          <a:lstStyle/>
          <a:p>
            <a:pPr algn="ctr"/>
            <a:r>
              <a:rPr lang="pl-PL" sz="2200" b="1" dirty="0">
                <a:latin typeface="Tahoma" panose="020B0604030504040204" pitchFamily="34" charset="0"/>
                <a:ea typeface="Tahoma" panose="020B0604030504040204" pitchFamily="34" charset="0"/>
                <a:cs typeface="Tahoma" panose="020B0604030504040204" pitchFamily="34" charset="0"/>
              </a:rPr>
              <a:t>UCZESTNIKAMI PRAC NAD PROJEKTEM BUDŻETU POWIATU </a:t>
            </a:r>
            <a:br>
              <a:rPr lang="pl-PL" sz="2200" b="1" dirty="0">
                <a:latin typeface="Tahoma" panose="020B0604030504040204" pitchFamily="34" charset="0"/>
                <a:ea typeface="Tahoma" panose="020B0604030504040204" pitchFamily="34" charset="0"/>
                <a:cs typeface="Tahoma" panose="020B0604030504040204" pitchFamily="34" charset="0"/>
              </a:rPr>
            </a:br>
            <a:r>
              <a:rPr lang="pl-PL" sz="2200" b="1" dirty="0">
                <a:latin typeface="Tahoma" panose="020B0604030504040204" pitchFamily="34" charset="0"/>
                <a:ea typeface="Tahoma" panose="020B0604030504040204" pitchFamily="34" charset="0"/>
                <a:cs typeface="Tahoma" panose="020B0604030504040204" pitchFamily="34" charset="0"/>
              </a:rPr>
              <a:t>I ŹRÓDŁEM INFORMACJI PLANISTYCZNEJ SĄ PRZEDE WSZYSTKIM:</a:t>
            </a:r>
            <a:endParaRPr lang="pl-PL" b="1" dirty="0">
              <a:latin typeface="Tahoma" panose="020B0604030504040204" pitchFamily="34" charset="0"/>
              <a:ea typeface="Tahoma" panose="020B0604030504040204" pitchFamily="34" charset="0"/>
              <a:cs typeface="Tahoma" panose="020B0604030504040204" pitchFamily="34" charset="0"/>
            </a:endParaRPr>
          </a:p>
        </p:txBody>
      </p:sp>
      <p:sp>
        <p:nvSpPr>
          <p:cNvPr id="13" name="Prostokąt 12">
            <a:extLst>
              <a:ext uri="{FF2B5EF4-FFF2-40B4-BE49-F238E27FC236}">
                <a16:creationId xmlns:a16="http://schemas.microsoft.com/office/drawing/2014/main" id="{4449B839-8E45-4419-A3F7-431B74F9D1FA}"/>
              </a:ext>
            </a:extLst>
          </p:cNvPr>
          <p:cNvSpPr/>
          <p:nvPr/>
        </p:nvSpPr>
        <p:spPr>
          <a:xfrm>
            <a:off x="4314660" y="3219478"/>
            <a:ext cx="2807854" cy="553998"/>
          </a:xfrm>
          <a:prstGeom prst="rect">
            <a:avLst/>
          </a:prstGeom>
        </p:spPr>
        <p:txBody>
          <a:bodyPr wrap="square">
            <a:spAutoFit/>
          </a:bodyPr>
          <a:lstStyle/>
          <a:p>
            <a:pPr algn="ctr"/>
            <a:r>
              <a:rPr lang="pl-PL" sz="1050" b="1" dirty="0">
                <a:solidFill>
                  <a:schemeClr val="bg1"/>
                </a:solidFill>
                <a:latin typeface="Tahoma" panose="020B0604030504040204" pitchFamily="34" charset="0"/>
                <a:ea typeface="Tahoma" panose="020B0604030504040204" pitchFamily="34" charset="0"/>
                <a:cs typeface="Tahoma" panose="020B0604030504040204" pitchFamily="34" charset="0"/>
              </a:rPr>
              <a:t>KOMÓRKI ORGANIZACYJNE STAROSTWA POWIATOWEGO</a:t>
            </a:r>
          </a:p>
          <a:p>
            <a:pPr algn="ctr"/>
            <a:r>
              <a:rPr lang="pl-PL" sz="800" b="1" dirty="0">
                <a:solidFill>
                  <a:schemeClr val="bg1"/>
                </a:solidFill>
                <a:latin typeface="Tahoma" panose="020B0604030504040204" pitchFamily="34" charset="0"/>
                <a:ea typeface="Tahoma" panose="020B0604030504040204" pitchFamily="34" charset="0"/>
                <a:cs typeface="Tahoma" panose="020B0604030504040204" pitchFamily="34" charset="0"/>
              </a:rPr>
              <a:t>(WYDZIAŁY, SAMODZIELNE STANOWISKA) </a:t>
            </a:r>
          </a:p>
        </p:txBody>
      </p:sp>
      <p:sp>
        <p:nvSpPr>
          <p:cNvPr id="14" name="Prostokąt 13">
            <a:extLst>
              <a:ext uri="{FF2B5EF4-FFF2-40B4-BE49-F238E27FC236}">
                <a16:creationId xmlns:a16="http://schemas.microsoft.com/office/drawing/2014/main" id="{4095BE63-647E-4322-8689-F0E0BB317390}"/>
              </a:ext>
            </a:extLst>
          </p:cNvPr>
          <p:cNvSpPr/>
          <p:nvPr/>
        </p:nvSpPr>
        <p:spPr>
          <a:xfrm>
            <a:off x="-165335" y="1430509"/>
            <a:ext cx="3149117" cy="577081"/>
          </a:xfrm>
          <a:prstGeom prst="rect">
            <a:avLst/>
          </a:prstGeom>
        </p:spPr>
        <p:txBody>
          <a:bodyPr wrap="square">
            <a:spAutoFit/>
          </a:bodyPr>
          <a:lstStyle/>
          <a:p>
            <a:pPr lvl="0" algn="ctr">
              <a:spcAft>
                <a:spcPts val="0"/>
              </a:spcAft>
            </a:pPr>
            <a:r>
              <a:rPr lang="pl-PL" sz="1050" b="1" dirty="0">
                <a:solidFill>
                  <a:schemeClr val="bg1"/>
                </a:solidFill>
                <a:latin typeface="Tahoma" panose="020B0604030504040204" pitchFamily="34" charset="0"/>
                <a:ea typeface="Tahoma" panose="020B0604030504040204" pitchFamily="34" charset="0"/>
                <a:cs typeface="Tahoma" panose="020B0604030504040204" pitchFamily="34" charset="0"/>
              </a:rPr>
              <a:t>KIEROWNICY SAMORZĄDOWYCH JEDNOSTEK </a:t>
            </a:r>
          </a:p>
          <a:p>
            <a:pPr lvl="0" algn="ctr">
              <a:spcAft>
                <a:spcPts val="0"/>
              </a:spcAft>
            </a:pPr>
            <a:r>
              <a:rPr lang="pl-PL" sz="1050" b="1" dirty="0">
                <a:solidFill>
                  <a:schemeClr val="bg1"/>
                </a:solidFill>
                <a:latin typeface="Tahoma" panose="020B0604030504040204" pitchFamily="34" charset="0"/>
                <a:ea typeface="Tahoma" panose="020B0604030504040204" pitchFamily="34" charset="0"/>
                <a:cs typeface="Tahoma" panose="020B0604030504040204" pitchFamily="34" charset="0"/>
              </a:rPr>
              <a:t>ORGANIZACYJNYCH POWIATU:</a:t>
            </a:r>
          </a:p>
        </p:txBody>
      </p:sp>
      <p:sp>
        <p:nvSpPr>
          <p:cNvPr id="15" name="Prostokąt 14">
            <a:extLst>
              <a:ext uri="{FF2B5EF4-FFF2-40B4-BE49-F238E27FC236}">
                <a16:creationId xmlns:a16="http://schemas.microsoft.com/office/drawing/2014/main" id="{C1590913-BDA2-4D3B-8543-DBDB2095E9AA}"/>
              </a:ext>
            </a:extLst>
          </p:cNvPr>
          <p:cNvSpPr/>
          <p:nvPr/>
        </p:nvSpPr>
        <p:spPr>
          <a:xfrm>
            <a:off x="8102900" y="1585106"/>
            <a:ext cx="3583710" cy="738664"/>
          </a:xfrm>
          <a:prstGeom prst="rect">
            <a:avLst/>
          </a:prstGeom>
        </p:spPr>
        <p:txBody>
          <a:bodyPr wrap="square">
            <a:spAutoFit/>
          </a:bodyPr>
          <a:lstStyle/>
          <a:p>
            <a:pPr lvl="0" algn="ctr">
              <a:spcAft>
                <a:spcPts val="0"/>
              </a:spcAft>
            </a:pPr>
            <a:r>
              <a:rPr lang="pl-PL" sz="1050" b="1" dirty="0">
                <a:solidFill>
                  <a:schemeClr val="bg1"/>
                </a:solidFill>
                <a:latin typeface="Tahoma" panose="020B0604030504040204" pitchFamily="34" charset="0"/>
                <a:ea typeface="Tahoma" panose="020B0604030504040204" pitchFamily="34" charset="0"/>
                <a:cs typeface="Tahoma" panose="020B0604030504040204" pitchFamily="34" charset="0"/>
              </a:rPr>
              <a:t>DOM POMOCY SPOŁECZNEJ DLA DZIECI </a:t>
            </a:r>
          </a:p>
          <a:p>
            <a:pPr lvl="0" algn="ctr">
              <a:spcAft>
                <a:spcPts val="0"/>
              </a:spcAft>
            </a:pPr>
            <a:r>
              <a:rPr lang="pl-PL" sz="1050" b="1" dirty="0">
                <a:solidFill>
                  <a:schemeClr val="bg1"/>
                </a:solidFill>
                <a:latin typeface="Tahoma" panose="020B0604030504040204" pitchFamily="34" charset="0"/>
                <a:ea typeface="Tahoma" panose="020B0604030504040204" pitchFamily="34" charset="0"/>
                <a:cs typeface="Tahoma" panose="020B0604030504040204" pitchFamily="34" charset="0"/>
              </a:rPr>
              <a:t>W PRZYTOCKU </a:t>
            </a:r>
          </a:p>
          <a:p>
            <a:pPr lvl="0" algn="ctr">
              <a:spcAft>
                <a:spcPts val="0"/>
              </a:spcAft>
            </a:pPr>
            <a:r>
              <a:rPr lang="pl-PL" sz="1050" b="1" dirty="0">
                <a:solidFill>
                  <a:schemeClr val="bg1"/>
                </a:solidFill>
                <a:latin typeface="Tahoma" panose="020B0604030504040204" pitchFamily="34" charset="0"/>
                <a:ea typeface="Tahoma" panose="020B0604030504040204" pitchFamily="34" charset="0"/>
                <a:cs typeface="Tahoma" panose="020B0604030504040204" pitchFamily="34" charset="0"/>
              </a:rPr>
              <a:t>PROWADZONY PRZEZ ZGROMADZENIE BRACI SZKÓŁ CHRZEŚCIJAŃSKICH W KOPCU</a:t>
            </a:r>
          </a:p>
        </p:txBody>
      </p:sp>
      <p:sp>
        <p:nvSpPr>
          <p:cNvPr id="16" name="Prostokąt 15">
            <a:extLst>
              <a:ext uri="{FF2B5EF4-FFF2-40B4-BE49-F238E27FC236}">
                <a16:creationId xmlns:a16="http://schemas.microsoft.com/office/drawing/2014/main" id="{93AA4D3E-56F6-4A5E-9102-F589FF691929}"/>
              </a:ext>
            </a:extLst>
          </p:cNvPr>
          <p:cNvSpPr/>
          <p:nvPr/>
        </p:nvSpPr>
        <p:spPr>
          <a:xfrm>
            <a:off x="8296283" y="2457489"/>
            <a:ext cx="3205017" cy="738664"/>
          </a:xfrm>
          <a:prstGeom prst="rect">
            <a:avLst/>
          </a:prstGeom>
        </p:spPr>
        <p:txBody>
          <a:bodyPr wrap="square">
            <a:spAutoFit/>
          </a:bodyPr>
          <a:lstStyle/>
          <a:p>
            <a:pPr algn="ctr"/>
            <a:r>
              <a:rPr lang="pl-PL" sz="1050" b="1" dirty="0">
                <a:solidFill>
                  <a:schemeClr val="bg1"/>
                </a:solidFill>
                <a:latin typeface="Tahoma" panose="020B0604030504040204" pitchFamily="34" charset="0"/>
                <a:ea typeface="Tahoma" panose="020B0604030504040204" pitchFamily="34" charset="0"/>
                <a:cs typeface="Tahoma" panose="020B0604030504040204" pitchFamily="34" charset="0"/>
              </a:rPr>
              <a:t>PLACÓWKA OPIEKUŃCZO – WYCHOWAWCZA </a:t>
            </a:r>
          </a:p>
          <a:p>
            <a:pPr algn="ctr"/>
            <a:r>
              <a:rPr lang="pl-PL" sz="1050" b="1" dirty="0">
                <a:solidFill>
                  <a:schemeClr val="bg1"/>
                </a:solidFill>
                <a:latin typeface="Tahoma" panose="020B0604030504040204" pitchFamily="34" charset="0"/>
                <a:ea typeface="Tahoma" panose="020B0604030504040204" pitchFamily="34" charset="0"/>
                <a:cs typeface="Tahoma" panose="020B0604030504040204" pitchFamily="34" charset="0"/>
              </a:rPr>
              <a:t>TYPU RODZINNEGO</a:t>
            </a:r>
          </a:p>
          <a:p>
            <a:pPr algn="ctr"/>
            <a:r>
              <a:rPr lang="pl-PL" sz="1050" b="1" dirty="0">
                <a:solidFill>
                  <a:schemeClr val="bg1"/>
                </a:solidFill>
                <a:latin typeface="Tahoma" panose="020B0604030504040204" pitchFamily="34" charset="0"/>
                <a:ea typeface="Tahoma" panose="020B0604030504040204" pitchFamily="34" charset="0"/>
                <a:cs typeface="Tahoma" panose="020B0604030504040204" pitchFamily="34" charset="0"/>
              </a:rPr>
              <a:t> „GNIAZDO RODZINNE” W LULEMINIE</a:t>
            </a:r>
          </a:p>
        </p:txBody>
      </p:sp>
      <p:sp>
        <p:nvSpPr>
          <p:cNvPr id="17" name="Prostokąt 16">
            <a:extLst>
              <a:ext uri="{FF2B5EF4-FFF2-40B4-BE49-F238E27FC236}">
                <a16:creationId xmlns:a16="http://schemas.microsoft.com/office/drawing/2014/main" id="{A91F04A1-89BA-4779-BC4F-B83B535D9E4D}"/>
              </a:ext>
            </a:extLst>
          </p:cNvPr>
          <p:cNvSpPr/>
          <p:nvPr/>
        </p:nvSpPr>
        <p:spPr>
          <a:xfrm>
            <a:off x="136333" y="1976257"/>
            <a:ext cx="2941831" cy="200055"/>
          </a:xfrm>
          <a:prstGeom prst="rect">
            <a:avLst/>
          </a:prstGeom>
        </p:spPr>
        <p:txBody>
          <a:bodyPr wrap="none">
            <a:spAutoFit/>
          </a:bodyPr>
          <a:lstStyle/>
          <a:p>
            <a:pPr algn="ctr"/>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CENTRUM ADMINISTRACYJNE DOMÓW DLA DZIECI W USTCE</a:t>
            </a:r>
          </a:p>
        </p:txBody>
      </p:sp>
      <p:sp>
        <p:nvSpPr>
          <p:cNvPr id="18" name="Prostokąt 17">
            <a:extLst>
              <a:ext uri="{FF2B5EF4-FFF2-40B4-BE49-F238E27FC236}">
                <a16:creationId xmlns:a16="http://schemas.microsoft.com/office/drawing/2014/main" id="{4802DE19-7F9B-4A26-B35E-86239BF0CB97}"/>
              </a:ext>
            </a:extLst>
          </p:cNvPr>
          <p:cNvSpPr/>
          <p:nvPr/>
        </p:nvSpPr>
        <p:spPr>
          <a:xfrm>
            <a:off x="239377" y="3684182"/>
            <a:ext cx="2537689" cy="307777"/>
          </a:xfrm>
          <a:prstGeom prst="rect">
            <a:avLst/>
          </a:prstGeom>
        </p:spPr>
        <p:txBody>
          <a:bodyPr wrap="square">
            <a:spAutoFit/>
          </a:bodyPr>
          <a:lstStyle/>
          <a:p>
            <a:pPr algn="ctr"/>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 DOMY POMOCY SPOŁECZNEJ</a:t>
            </a:r>
          </a:p>
          <a:p>
            <a:pPr algn="ctr"/>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 W MACHOWINIE, MACHOWINKU I LUBUCZEWIE</a:t>
            </a:r>
          </a:p>
        </p:txBody>
      </p:sp>
      <p:sp>
        <p:nvSpPr>
          <p:cNvPr id="19" name="Prostokąt 18">
            <a:extLst>
              <a:ext uri="{FF2B5EF4-FFF2-40B4-BE49-F238E27FC236}">
                <a16:creationId xmlns:a16="http://schemas.microsoft.com/office/drawing/2014/main" id="{44D8F9CB-971C-4EB4-A023-AEFAA360EDBD}"/>
              </a:ext>
            </a:extLst>
          </p:cNvPr>
          <p:cNvSpPr/>
          <p:nvPr/>
        </p:nvSpPr>
        <p:spPr>
          <a:xfrm>
            <a:off x="227036" y="2832831"/>
            <a:ext cx="2496196"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MŁODZIEŻOWY OŚRODEK SOCJOTERAPII W USTCE</a:t>
            </a:r>
          </a:p>
        </p:txBody>
      </p:sp>
      <p:sp>
        <p:nvSpPr>
          <p:cNvPr id="20" name="Prostokąt 19">
            <a:extLst>
              <a:ext uri="{FF2B5EF4-FFF2-40B4-BE49-F238E27FC236}">
                <a16:creationId xmlns:a16="http://schemas.microsoft.com/office/drawing/2014/main" id="{347C4381-F46D-46D9-9D81-7FC68449BD1A}"/>
              </a:ext>
            </a:extLst>
          </p:cNvPr>
          <p:cNvSpPr/>
          <p:nvPr/>
        </p:nvSpPr>
        <p:spPr>
          <a:xfrm>
            <a:off x="164277" y="2142851"/>
            <a:ext cx="2760692"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POWIATOWE CENTRUM POMOCY RODZINIE  W SŁUPSKU</a:t>
            </a:r>
          </a:p>
        </p:txBody>
      </p:sp>
      <p:sp>
        <p:nvSpPr>
          <p:cNvPr id="21" name="Prostokąt 20">
            <a:extLst>
              <a:ext uri="{FF2B5EF4-FFF2-40B4-BE49-F238E27FC236}">
                <a16:creationId xmlns:a16="http://schemas.microsoft.com/office/drawing/2014/main" id="{BFB70323-E954-4120-975E-11BBADDF93AA}"/>
              </a:ext>
            </a:extLst>
          </p:cNvPr>
          <p:cNvSpPr/>
          <p:nvPr/>
        </p:nvSpPr>
        <p:spPr>
          <a:xfrm>
            <a:off x="372255" y="2315716"/>
            <a:ext cx="2023311"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POWIATOWY URZĄD PRACY W SŁUPSKU</a:t>
            </a:r>
          </a:p>
        </p:txBody>
      </p:sp>
      <p:sp>
        <p:nvSpPr>
          <p:cNvPr id="22" name="Prostokąt 21">
            <a:extLst>
              <a:ext uri="{FF2B5EF4-FFF2-40B4-BE49-F238E27FC236}">
                <a16:creationId xmlns:a16="http://schemas.microsoft.com/office/drawing/2014/main" id="{119E5C34-E359-4475-B240-3BA3AADB6A3A}"/>
              </a:ext>
            </a:extLst>
          </p:cNvPr>
          <p:cNvSpPr/>
          <p:nvPr/>
        </p:nvSpPr>
        <p:spPr>
          <a:xfrm>
            <a:off x="0" y="2662530"/>
            <a:ext cx="3142207"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POWIATOWY INSPEKTOR NADZORU BUDOWLANEGO W SŁUPSKU</a:t>
            </a:r>
          </a:p>
        </p:txBody>
      </p:sp>
      <p:sp>
        <p:nvSpPr>
          <p:cNvPr id="23" name="Prostokąt 22">
            <a:extLst>
              <a:ext uri="{FF2B5EF4-FFF2-40B4-BE49-F238E27FC236}">
                <a16:creationId xmlns:a16="http://schemas.microsoft.com/office/drawing/2014/main" id="{BAAAD240-DC8A-4FD1-B266-D06233F7F2FC}"/>
              </a:ext>
            </a:extLst>
          </p:cNvPr>
          <p:cNvSpPr/>
          <p:nvPr/>
        </p:nvSpPr>
        <p:spPr>
          <a:xfrm>
            <a:off x="0" y="2996341"/>
            <a:ext cx="2975495"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PORADNIA PSYCHOLOGICZNO -  PEDAGOGICZNA W SŁUPSKU</a:t>
            </a:r>
          </a:p>
        </p:txBody>
      </p:sp>
      <p:sp>
        <p:nvSpPr>
          <p:cNvPr id="24" name="Prostokąt 23">
            <a:extLst>
              <a:ext uri="{FF2B5EF4-FFF2-40B4-BE49-F238E27FC236}">
                <a16:creationId xmlns:a16="http://schemas.microsoft.com/office/drawing/2014/main" id="{1670B3C0-6E4F-45B4-89B4-D9BD4CF38D9D}"/>
              </a:ext>
            </a:extLst>
          </p:cNvPr>
          <p:cNvSpPr/>
          <p:nvPr/>
        </p:nvSpPr>
        <p:spPr>
          <a:xfrm>
            <a:off x="0" y="3354568"/>
            <a:ext cx="3238387"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ZESPÓŁ SZKÓŁ OGÓLNOKSZTAŁCĄCYCH I TECHNICZNYCH W USTCE</a:t>
            </a:r>
            <a:endParaRPr lang="pl-PL" sz="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5" name="Prostokąt 24">
            <a:extLst>
              <a:ext uri="{FF2B5EF4-FFF2-40B4-BE49-F238E27FC236}">
                <a16:creationId xmlns:a16="http://schemas.microsoft.com/office/drawing/2014/main" id="{E6D69CAD-D546-487A-800F-E344BBD1555E}"/>
              </a:ext>
            </a:extLst>
          </p:cNvPr>
          <p:cNvSpPr/>
          <p:nvPr/>
        </p:nvSpPr>
        <p:spPr>
          <a:xfrm>
            <a:off x="397338" y="3535045"/>
            <a:ext cx="2428870"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ZESPÓŁ SZKÓŁ AGROTECHNICZNYCH W SŁUPSKU</a:t>
            </a:r>
          </a:p>
        </p:txBody>
      </p:sp>
      <p:sp>
        <p:nvSpPr>
          <p:cNvPr id="26" name="Prostokąt 25">
            <a:extLst>
              <a:ext uri="{FF2B5EF4-FFF2-40B4-BE49-F238E27FC236}">
                <a16:creationId xmlns:a16="http://schemas.microsoft.com/office/drawing/2014/main" id="{1D6BAE58-407D-4E24-AAD7-569262A463E7}"/>
              </a:ext>
            </a:extLst>
          </p:cNvPr>
          <p:cNvSpPr/>
          <p:nvPr/>
        </p:nvSpPr>
        <p:spPr>
          <a:xfrm>
            <a:off x="386534" y="2491479"/>
            <a:ext cx="2191626"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ZARZĄD  DRÓG POWIATOWYCH W SŁUPSKU</a:t>
            </a:r>
          </a:p>
        </p:txBody>
      </p:sp>
      <p:sp>
        <p:nvSpPr>
          <p:cNvPr id="27" name="Prostokąt 26">
            <a:extLst>
              <a:ext uri="{FF2B5EF4-FFF2-40B4-BE49-F238E27FC236}">
                <a16:creationId xmlns:a16="http://schemas.microsoft.com/office/drawing/2014/main" id="{E50B2267-CAF2-4785-9C0F-AF5FE19322E2}"/>
              </a:ext>
            </a:extLst>
          </p:cNvPr>
          <p:cNvSpPr/>
          <p:nvPr/>
        </p:nvSpPr>
        <p:spPr>
          <a:xfrm>
            <a:off x="630941" y="3956532"/>
            <a:ext cx="1792478"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CENTRUM EDUKACJI REGIONALNEJ</a:t>
            </a:r>
          </a:p>
        </p:txBody>
      </p:sp>
      <p:sp>
        <p:nvSpPr>
          <p:cNvPr id="30" name="Prostokąt 29">
            <a:extLst>
              <a:ext uri="{FF2B5EF4-FFF2-40B4-BE49-F238E27FC236}">
                <a16:creationId xmlns:a16="http://schemas.microsoft.com/office/drawing/2014/main" id="{D5F37EA3-FA41-4124-8E96-C16506974603}"/>
              </a:ext>
            </a:extLst>
          </p:cNvPr>
          <p:cNvSpPr/>
          <p:nvPr/>
        </p:nvSpPr>
        <p:spPr>
          <a:xfrm>
            <a:off x="0" y="3171142"/>
            <a:ext cx="3052439" cy="200055"/>
          </a:xfrm>
          <a:prstGeom prst="rect">
            <a:avLst/>
          </a:prstGeom>
        </p:spPr>
        <p:txBody>
          <a:bodyPr wrap="none">
            <a:spAutoFit/>
          </a:bodyPr>
          <a:lstStyle/>
          <a:p>
            <a:r>
              <a:rPr lang="pl-PL" sz="700" b="1" dirty="0">
                <a:solidFill>
                  <a:schemeClr val="bg1"/>
                </a:solidFill>
                <a:latin typeface="Tahoma" panose="020B0604030504040204" pitchFamily="34" charset="0"/>
                <a:ea typeface="Tahoma" panose="020B0604030504040204" pitchFamily="34" charset="0"/>
                <a:cs typeface="Tahoma" panose="020B0604030504040204" pitchFamily="34" charset="0"/>
              </a:rPr>
              <a:t>SPECJALNY OŚRODEK SZKOLNO -WYCHOWAWCZY W DAMNICY</a:t>
            </a:r>
          </a:p>
        </p:txBody>
      </p:sp>
    </p:spTree>
    <p:extLst>
      <p:ext uri="{BB962C8B-B14F-4D97-AF65-F5344CB8AC3E}">
        <p14:creationId xmlns:p14="http://schemas.microsoft.com/office/powerpoint/2010/main" val="3297675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21844"/>
            <a:ext cx="10515600" cy="709593"/>
          </a:xfrm>
        </p:spPr>
        <p:txBody>
          <a:bodyPr vert="horz" lIns="91440" tIns="45720" rIns="91440" bIns="45720" rtlCol="0" anchor="ct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3022443645"/>
              </p:ext>
            </p:extLst>
          </p:nvPr>
        </p:nvGraphicFramePr>
        <p:xfrm>
          <a:off x="482747" y="831437"/>
          <a:ext cx="11459690" cy="2613311"/>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35966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60014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569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Przebudowa chodnika w ciągu drogi powiatowej nr 1197G - ul. Wróblewskiego w Ustce (Gmina Miasto Ustka)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200 000,00 zł</a:t>
                      </a:r>
                    </a:p>
                  </a:txBody>
                  <a:tcPr anchor="ctr"/>
                </a:tc>
                <a:extLst>
                  <a:ext uri="{0D108BD9-81ED-4DB2-BD59-A6C34878D82A}">
                    <a16:rowId xmlns:a16="http://schemas.microsoft.com/office/drawing/2014/main" val="10001"/>
                  </a:ext>
                </a:extLst>
              </a:tr>
              <a:tr h="166843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Inwestycja dotyczyć będzie przebudowy istniejącego chodnika w ciągu drogi powiatowej nr 1197G - ul. Wróblewskiego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Ustce wraz ze zjazdami na posesje poprzez rozbiórkę istniejącej nawierzchni, krawężników i obrzeży i wykonania nowej nawierzchni z kostki betonowej wraz z krawężnikami i obrzeżami betonowymi. Długość przebudowy to około 400 m </a:t>
                      </a:r>
                    </a:p>
                    <a:p>
                      <a:pPr marL="0" marR="0" lvl="0" indent="0" algn="ctr" defTabSz="914400" rtl="0" eaLnBrk="1" fontAlgn="auto" latinLnBrk="0" hangingPunct="1">
                        <a:lnSpc>
                          <a:spcPct val="100000"/>
                        </a:lnSpc>
                        <a:spcBef>
                          <a:spcPts val="0"/>
                        </a:spcBef>
                        <a:spcAft>
                          <a:spcPts val="0"/>
                        </a:spcAft>
                        <a:buClrTx/>
                        <a:buSzTx/>
                        <a:buFontTx/>
                        <a:buChar char="-"/>
                        <a:tabLst/>
                        <a:defRPr/>
                      </a:pPr>
                      <a:r>
                        <a:rPr lang="pl-PL" sz="1600" b="0" kern="1200" dirty="0">
                          <a:solidFill>
                            <a:schemeClr val="dk1"/>
                          </a:solidFill>
                          <a:latin typeface="+mn-lt"/>
                          <a:ea typeface="+mn-ea"/>
                          <a:cs typeface="+mn-cs"/>
                        </a:rPr>
                        <a:t>od skrzyżowania z ul. Jagiellońską do skrzyżowania z ul. Grunwaldzką. Koszt szacunkowy inwestycji 200 000 zł.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Zadanie będzie współfinansowane przez Gminę Miasto Ustka w wysokości 100 000 zł,</a:t>
                      </a:r>
                      <a:r>
                        <a:rPr lang="pl-PL" sz="1600" b="0" kern="1200" baseline="0" dirty="0">
                          <a:solidFill>
                            <a:schemeClr val="dk1"/>
                          </a:solidFill>
                          <a:latin typeface="+mn-lt"/>
                          <a:ea typeface="+mn-ea"/>
                          <a:cs typeface="+mn-cs"/>
                        </a:rPr>
                        <a:t> co stanowi  </a:t>
                      </a:r>
                      <a:r>
                        <a:rPr lang="pl-PL" sz="1600" b="0" kern="1200" dirty="0">
                          <a:solidFill>
                            <a:schemeClr val="dk1"/>
                          </a:solidFill>
                          <a:latin typeface="+mn-lt"/>
                          <a:ea typeface="+mn-ea"/>
                          <a:cs typeface="+mn-cs"/>
                        </a:rPr>
                        <a:t>50% wartości zadania.</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pic>
        <p:nvPicPr>
          <p:cNvPr id="5" name="Symbol zastępczy zawartości 4">
            <a:extLst>
              <a:ext uri="{FF2B5EF4-FFF2-40B4-BE49-F238E27FC236}">
                <a16:creationId xmlns:a16="http://schemas.microsoft.com/office/drawing/2014/main" id="{71455658-02D0-421C-B55E-71707286C93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64368" y="3810846"/>
            <a:ext cx="3678069" cy="275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Obraz 5">
            <a:extLst>
              <a:ext uri="{FF2B5EF4-FFF2-40B4-BE49-F238E27FC236}">
                <a16:creationId xmlns:a16="http://schemas.microsoft.com/office/drawing/2014/main" id="{D217D4F7-7D62-494E-AF7F-41F3AA5DA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1472" y="3766657"/>
            <a:ext cx="3795905" cy="2846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Obraz 6">
            <a:extLst>
              <a:ext uri="{FF2B5EF4-FFF2-40B4-BE49-F238E27FC236}">
                <a16:creationId xmlns:a16="http://schemas.microsoft.com/office/drawing/2014/main" id="{FEC16518-1F2E-4956-9D86-34DDDD22BB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641" y="3768518"/>
            <a:ext cx="3748686" cy="2811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8363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55400"/>
            <a:ext cx="10515600" cy="935169"/>
          </a:xfrm>
        </p:spPr>
        <p:txBody>
          <a:bodyPr vert="horz" lIns="91440" tIns="45720" rIns="91440" bIns="45720" rtlCol="0" anchor="ct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2395610692"/>
              </p:ext>
            </p:extLst>
          </p:nvPr>
        </p:nvGraphicFramePr>
        <p:xfrm>
          <a:off x="366155" y="992791"/>
          <a:ext cx="11459690" cy="2011680"/>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35271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60014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5508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Budowa chodnika wzdłuż drogi powiatowej nr 1105G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m. Gać (Gmina Słupsk)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70 000,00 zł</a:t>
                      </a:r>
                    </a:p>
                  </a:txBody>
                  <a:tcPr anchor="ctr"/>
                </a:tc>
                <a:extLst>
                  <a:ext uri="{0D108BD9-81ED-4DB2-BD59-A6C34878D82A}">
                    <a16:rowId xmlns:a16="http://schemas.microsoft.com/office/drawing/2014/main" val="10001"/>
                  </a:ext>
                </a:extLst>
              </a:tr>
              <a:tr h="101465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Inwestycja dotyczyć będzie budowy chodnika wzdłuż drogi powiatowej w m. Gać (Gmina Słupsk). Przedmiotowy chodnik zlokalizowany będzie wzdłuż ww. drogi na odcinku od sklepu (posesja nr 30) do istniejącego chodnika. Koszt szacunkowy inwestycji 70 000 zł. Zadanie będzie współfinansowane przez Gminę Słupsk w wysokości 35 000 zł,</a:t>
                      </a:r>
                      <a:r>
                        <a:rPr lang="pl-PL" sz="1600" b="0" kern="1200" baseline="0" dirty="0">
                          <a:solidFill>
                            <a:schemeClr val="dk1"/>
                          </a:solidFill>
                          <a:latin typeface="+mn-lt"/>
                          <a:ea typeface="+mn-ea"/>
                          <a:cs typeface="+mn-cs"/>
                        </a:rPr>
                        <a:t> co stanowi </a:t>
                      </a:r>
                      <a:r>
                        <a:rPr lang="pl-PL" sz="1600" b="0" kern="1200" dirty="0">
                          <a:solidFill>
                            <a:schemeClr val="dk1"/>
                          </a:solidFill>
                          <a:latin typeface="+mn-lt"/>
                          <a:ea typeface="+mn-ea"/>
                          <a:cs typeface="+mn-cs"/>
                        </a:rPr>
                        <a:t>50% wartości zadania.</a:t>
                      </a:r>
                      <a:r>
                        <a:rPr lang="pl-PL" sz="1600" b="0" kern="1200" baseline="0" dirty="0">
                          <a:solidFill>
                            <a:schemeClr val="dk1"/>
                          </a:solidFill>
                          <a:latin typeface="+mn-lt"/>
                          <a:ea typeface="+mn-ea"/>
                          <a:cs typeface="+mn-cs"/>
                        </a:rPr>
                        <a:t> </a:t>
                      </a:r>
                      <a:endParaRPr lang="pl-PL" sz="1600" b="0" kern="1200" dirty="0">
                        <a:solidFill>
                          <a:schemeClr val="dk1"/>
                        </a:solidFill>
                        <a:latin typeface="+mn-lt"/>
                        <a:ea typeface="+mn-ea"/>
                        <a:cs typeface="+mn-cs"/>
                      </a:endParaRP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pic>
        <p:nvPicPr>
          <p:cNvPr id="12" name="Picture 5" descr="F:\zdjęcia dróg\1105G Gać\1105 Gać 1.JPG"/>
          <p:cNvPicPr>
            <a:picLocks noChangeAspect="1" noChangeArrowheads="1"/>
          </p:cNvPicPr>
          <p:nvPr/>
        </p:nvPicPr>
        <p:blipFill>
          <a:blip r:embed="rId2" cstate="print"/>
          <a:srcRect/>
          <a:stretch>
            <a:fillRect/>
          </a:stretch>
        </p:blipFill>
        <p:spPr bwMode="auto">
          <a:xfrm>
            <a:off x="4140849" y="3559742"/>
            <a:ext cx="3912326" cy="2200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6" descr="F:\zdjęcia dróg\1105G Gać\1105 Gać 2.JPG"/>
          <p:cNvPicPr>
            <a:picLocks noChangeAspect="1" noChangeArrowheads="1"/>
          </p:cNvPicPr>
          <p:nvPr/>
        </p:nvPicPr>
        <p:blipFill>
          <a:blip r:embed="rId3" cstate="print"/>
          <a:srcRect/>
          <a:stretch>
            <a:fillRect/>
          </a:stretch>
        </p:blipFill>
        <p:spPr bwMode="auto">
          <a:xfrm>
            <a:off x="52550" y="3570514"/>
            <a:ext cx="3939319" cy="2215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7" descr="F:\zdjęcia dróg\1105G Gać\1105 Gać 3.JPG"/>
          <p:cNvPicPr>
            <a:picLocks noChangeAspect="1" noChangeArrowheads="1"/>
          </p:cNvPicPr>
          <p:nvPr/>
        </p:nvPicPr>
        <p:blipFill>
          <a:blip r:embed="rId4" cstate="print"/>
          <a:srcRect/>
          <a:stretch>
            <a:fillRect/>
          </a:stretch>
        </p:blipFill>
        <p:spPr bwMode="auto">
          <a:xfrm>
            <a:off x="8201038" y="3554293"/>
            <a:ext cx="3890736" cy="2187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633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792556"/>
          </a:xfrm>
        </p:spPr>
        <p:txBody>
          <a:bodyPr vert="horz" lIns="91440" tIns="45720" rIns="91440" bIns="45720" rtlCol="0" anchor="ct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1614455909"/>
              </p:ext>
            </p:extLst>
          </p:nvPr>
        </p:nvGraphicFramePr>
        <p:xfrm>
          <a:off x="366155" y="1412240"/>
          <a:ext cx="11459690" cy="2016760"/>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60014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364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Przebudowa drogi powiatowej nr 1189G Grąbkowo - Runowo (Gmina Potęgowo)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1 000 000,00 zł</a:t>
                      </a:r>
                      <a:endParaRPr lang="pl-PL" sz="1400" b="0" kern="1200" dirty="0"/>
                    </a:p>
                  </a:txBody>
                  <a:tcPr anchor="ctr"/>
                </a:tc>
                <a:extLst>
                  <a:ext uri="{0D108BD9-81ED-4DB2-BD59-A6C34878D82A}">
                    <a16:rowId xmlns:a16="http://schemas.microsoft.com/office/drawing/2014/main" val="10003"/>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Inwestycja dotyczyć będzie przebudowy drogi powiatowej nr 1189G Grąbkowo – Runowo poprzez wykonanie nawierzchni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z betonu cementowego wraz z poboczami z kruszywa łamanego na odcinku około 2,00 </a:t>
                      </a:r>
                      <a:r>
                        <a:rPr lang="pl-PL" sz="1600" b="0" kern="1200" dirty="0" err="1">
                          <a:solidFill>
                            <a:schemeClr val="dk1"/>
                          </a:solidFill>
                          <a:latin typeface="+mn-lt"/>
                          <a:ea typeface="+mn-ea"/>
                          <a:cs typeface="+mn-cs"/>
                        </a:rPr>
                        <a:t>km</a:t>
                      </a:r>
                      <a:r>
                        <a:rPr lang="pl-PL" sz="1600" b="0" kern="1200" dirty="0">
                          <a:solidFill>
                            <a:schemeClr val="dk1"/>
                          </a:solidFill>
                          <a:latin typeface="+mn-lt"/>
                          <a:ea typeface="+mn-ea"/>
                          <a:cs typeface="+mn-cs"/>
                        </a:rPr>
                        <a:t>. Koszt szacunkowy inwestycji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1 000 </a:t>
                      </a:r>
                      <a:r>
                        <a:rPr lang="pl-PL" sz="1600" b="0" kern="1200" dirty="0" err="1">
                          <a:solidFill>
                            <a:schemeClr val="dk1"/>
                          </a:solidFill>
                          <a:latin typeface="+mn-lt"/>
                          <a:ea typeface="+mn-ea"/>
                          <a:cs typeface="+mn-cs"/>
                        </a:rPr>
                        <a:t>000</a:t>
                      </a:r>
                      <a:r>
                        <a:rPr lang="pl-PL" sz="1600" b="0" kern="1200" dirty="0">
                          <a:solidFill>
                            <a:schemeClr val="dk1"/>
                          </a:solidFill>
                          <a:latin typeface="+mn-lt"/>
                          <a:ea typeface="+mn-ea"/>
                          <a:cs typeface="+mn-cs"/>
                        </a:rPr>
                        <a:t> zł. Zadanie będzie współfinansowane przez Gminę Potęgowo w wysokości 500 000 zł,</a:t>
                      </a:r>
                      <a:r>
                        <a:rPr lang="pl-PL" sz="1600" b="0" kern="1200" baseline="0" dirty="0">
                          <a:solidFill>
                            <a:schemeClr val="dk1"/>
                          </a:solidFill>
                          <a:latin typeface="+mn-lt"/>
                          <a:ea typeface="+mn-ea"/>
                          <a:cs typeface="+mn-cs"/>
                        </a:rPr>
                        <a:t> co stanowi </a:t>
                      </a:r>
                      <a:r>
                        <a:rPr lang="pl-PL" sz="1600" b="0" kern="1200" dirty="0">
                          <a:solidFill>
                            <a:schemeClr val="dk1"/>
                          </a:solidFill>
                          <a:latin typeface="+mn-lt"/>
                          <a:ea typeface="+mn-ea"/>
                          <a:cs typeface="+mn-cs"/>
                        </a:rPr>
                        <a:t>50% wartości zadania.</a:t>
                      </a:r>
                    </a:p>
                  </a:txBody>
                  <a:tcPr anchor="ctr"/>
                </a:tc>
                <a:tc hMerge="1">
                  <a:txBody>
                    <a:bodyPr/>
                    <a:lstStyle/>
                    <a:p>
                      <a:endParaRPr lang="pl-PL"/>
                    </a:p>
                  </a:txBody>
                  <a:tcPr/>
                </a:tc>
                <a:extLst>
                  <a:ext uri="{0D108BD9-81ED-4DB2-BD59-A6C34878D82A}">
                    <a16:rowId xmlns:a16="http://schemas.microsoft.com/office/drawing/2014/main" val="10004"/>
                  </a:ext>
                </a:extLst>
              </a:tr>
            </a:tbl>
          </a:graphicData>
        </a:graphic>
      </p:graphicFrame>
      <p:pic>
        <p:nvPicPr>
          <p:cNvPr id="5" name="Obraz 4">
            <a:extLst>
              <a:ext uri="{FF2B5EF4-FFF2-40B4-BE49-F238E27FC236}">
                <a16:creationId xmlns:a16="http://schemas.microsoft.com/office/drawing/2014/main" id="{B421AA47-AB49-491F-BE5A-C4591A0CF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912" y="3966998"/>
            <a:ext cx="2676088" cy="2007066"/>
          </a:xfrm>
          <a:prstGeom prst="rect">
            <a:avLst/>
          </a:prstGeom>
        </p:spPr>
      </p:pic>
      <p:pic>
        <p:nvPicPr>
          <p:cNvPr id="6" name="Obraz 5">
            <a:extLst>
              <a:ext uri="{FF2B5EF4-FFF2-40B4-BE49-F238E27FC236}">
                <a16:creationId xmlns:a16="http://schemas.microsoft.com/office/drawing/2014/main" id="{07F17FBD-5959-470D-8339-51F93A5F39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47" y="3966998"/>
            <a:ext cx="2676088" cy="2007066"/>
          </a:xfrm>
          <a:prstGeom prst="rect">
            <a:avLst/>
          </a:prstGeom>
        </p:spPr>
      </p:pic>
      <p:pic>
        <p:nvPicPr>
          <p:cNvPr id="7" name="Obraz 6">
            <a:extLst>
              <a:ext uri="{FF2B5EF4-FFF2-40B4-BE49-F238E27FC236}">
                <a16:creationId xmlns:a16="http://schemas.microsoft.com/office/drawing/2014/main" id="{E80FABD1-2590-4A3A-9407-795B824ED8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2678" y="3966998"/>
            <a:ext cx="2676088" cy="2007066"/>
          </a:xfrm>
          <a:prstGeom prst="rect">
            <a:avLst/>
          </a:prstGeom>
        </p:spPr>
      </p:pic>
      <p:pic>
        <p:nvPicPr>
          <p:cNvPr id="8" name="Obraz 7">
            <a:extLst>
              <a:ext uri="{FF2B5EF4-FFF2-40B4-BE49-F238E27FC236}">
                <a16:creationId xmlns:a16="http://schemas.microsoft.com/office/drawing/2014/main" id="{F0F32BAF-769C-4347-BE9F-FD6A1CB9F5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045" y="3966998"/>
            <a:ext cx="2676088" cy="2007066"/>
          </a:xfrm>
          <a:prstGeom prst="rect">
            <a:avLst/>
          </a:prstGeom>
        </p:spPr>
      </p:pic>
    </p:spTree>
    <p:extLst>
      <p:ext uri="{BB962C8B-B14F-4D97-AF65-F5344CB8AC3E}">
        <p14:creationId xmlns:p14="http://schemas.microsoft.com/office/powerpoint/2010/main" val="169312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96677"/>
            <a:ext cx="10515600" cy="767389"/>
          </a:xfrm>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4067655589"/>
              </p:ext>
            </p:extLst>
          </p:nvPr>
        </p:nvGraphicFramePr>
        <p:xfrm>
          <a:off x="366155" y="864066"/>
          <a:ext cx="11459690" cy="2713975"/>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0186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60014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627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Przebudowa drogi powiatowej nr 1171G na odcinku Kruszyna - Żelki (Gmina Kobylnica)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700 000,00 zł </a:t>
                      </a:r>
                    </a:p>
                  </a:txBody>
                  <a:tcPr anchor="ctr"/>
                </a:tc>
                <a:extLst>
                  <a:ext uri="{0D108BD9-81ED-4DB2-BD59-A6C34878D82A}">
                    <a16:rowId xmlns:a16="http://schemas.microsoft.com/office/drawing/2014/main" val="10003"/>
                  </a:ext>
                </a:extLst>
              </a:tr>
              <a:tr h="168453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Inwestycja dotyczyć będzie przebudowy drogi powiatowej na odcinku około 1,80 </a:t>
                      </a:r>
                      <a:r>
                        <a:rPr lang="pl-PL" sz="1600" b="0" kern="1200" dirty="0" err="1">
                          <a:solidFill>
                            <a:schemeClr val="dk1"/>
                          </a:solidFill>
                          <a:latin typeface="+mn-lt"/>
                          <a:ea typeface="+mn-ea"/>
                          <a:cs typeface="+mn-cs"/>
                        </a:rPr>
                        <a:t>km</a:t>
                      </a:r>
                      <a:r>
                        <a:rPr lang="pl-PL" sz="1600" b="0" kern="1200" dirty="0">
                          <a:solidFill>
                            <a:schemeClr val="dk1"/>
                          </a:solidFill>
                          <a:latin typeface="+mn-lt"/>
                          <a:ea typeface="+mn-ea"/>
                          <a:cs typeface="+mn-cs"/>
                        </a:rPr>
                        <a:t>. Zakres zadania obejmował będzie wykonanie nawierzchni bitumicznej na istniejącej jezdni wraz z poboczami z kruszywa łamanego. Koszt szacunkowy inwestycji 700 000 zł. Zadanie będzie współfinansowane przez Gminę Kobylnica w wysokości 350 000 zł (50% wartości zadania) – uchwała Nr LXI/501/2018 Rady Gminy Kobylnica z dnia 11 października 2018 roku w sprawie udzielenia  pomocy finansowej w formie dotacji celowej Powiatowi Słupskiemu na realizację powyższego zadania.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Zadanie realizować będzie Zarząd Dróg Powiatowych w Słupsku.</a:t>
                      </a:r>
                    </a:p>
                  </a:txBody>
                  <a:tcPr anchor="ctr"/>
                </a:tc>
                <a:tc hMerge="1">
                  <a:txBody>
                    <a:bodyPr/>
                    <a:lstStyle/>
                    <a:p>
                      <a:endParaRPr lang="pl-PL"/>
                    </a:p>
                  </a:txBody>
                  <a:tcPr/>
                </a:tc>
                <a:extLst>
                  <a:ext uri="{0D108BD9-81ED-4DB2-BD59-A6C34878D82A}">
                    <a16:rowId xmlns:a16="http://schemas.microsoft.com/office/drawing/2014/main" val="10004"/>
                  </a:ext>
                </a:extLst>
              </a:tr>
            </a:tbl>
          </a:graphicData>
        </a:graphic>
      </p:graphicFrame>
      <p:pic>
        <p:nvPicPr>
          <p:cNvPr id="5" name="Symbol zastępczy zawartości 4">
            <a:extLst>
              <a:ext uri="{FF2B5EF4-FFF2-40B4-BE49-F238E27FC236}">
                <a16:creationId xmlns:a16="http://schemas.microsoft.com/office/drawing/2014/main" id="{3DAE02E2-E460-4A2C-A777-991B64BE20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86463" y="3701361"/>
            <a:ext cx="1721229" cy="3059964"/>
          </a:xfrm>
          <a:prstGeom prst="rect">
            <a:avLst/>
          </a:prstGeom>
          <a:ln>
            <a:noFill/>
          </a:ln>
          <a:effectLst>
            <a:outerShdw blurRad="190500" algn="tl" rotWithShape="0">
              <a:srgbClr val="000000">
                <a:alpha val="70000"/>
              </a:srgbClr>
            </a:outerShdw>
          </a:effectLst>
        </p:spPr>
      </p:pic>
      <p:pic>
        <p:nvPicPr>
          <p:cNvPr id="6" name="Obraz 5">
            <a:extLst>
              <a:ext uri="{FF2B5EF4-FFF2-40B4-BE49-F238E27FC236}">
                <a16:creationId xmlns:a16="http://schemas.microsoft.com/office/drawing/2014/main" id="{8E9B0C5F-EBF4-4762-AEB8-1717C0164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840" y="3701361"/>
            <a:ext cx="1721229" cy="3059962"/>
          </a:xfrm>
          <a:prstGeom prst="rect">
            <a:avLst/>
          </a:prstGeom>
          <a:ln>
            <a:noFill/>
          </a:ln>
          <a:effectLst>
            <a:outerShdw blurRad="190500" algn="tl" rotWithShape="0">
              <a:srgbClr val="000000">
                <a:alpha val="70000"/>
              </a:srgbClr>
            </a:outerShdw>
          </a:effectLst>
        </p:spPr>
      </p:pic>
      <p:pic>
        <p:nvPicPr>
          <p:cNvPr id="7" name="Obraz 6">
            <a:extLst>
              <a:ext uri="{FF2B5EF4-FFF2-40B4-BE49-F238E27FC236}">
                <a16:creationId xmlns:a16="http://schemas.microsoft.com/office/drawing/2014/main" id="{867BCAB4-856E-4AFD-BE8E-F211A283AE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0" y="3701361"/>
            <a:ext cx="1721229" cy="3059962"/>
          </a:xfrm>
          <a:prstGeom prst="rect">
            <a:avLst/>
          </a:prstGeom>
          <a:ln>
            <a:noFill/>
          </a:ln>
          <a:effectLst>
            <a:outerShdw blurRad="190500" algn="tl" rotWithShape="0">
              <a:srgbClr val="000000">
                <a:alpha val="70000"/>
              </a:srgbClr>
            </a:outerShdw>
          </a:effectLst>
        </p:spPr>
      </p:pic>
      <p:pic>
        <p:nvPicPr>
          <p:cNvPr id="8" name="Obraz 7">
            <a:extLst>
              <a:ext uri="{FF2B5EF4-FFF2-40B4-BE49-F238E27FC236}">
                <a16:creationId xmlns:a16="http://schemas.microsoft.com/office/drawing/2014/main" id="{62CE628A-76A3-4121-9530-690A81F89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2727" y="3701361"/>
            <a:ext cx="1721228" cy="3059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545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1983717441"/>
              </p:ext>
            </p:extLst>
          </p:nvPr>
        </p:nvGraphicFramePr>
        <p:xfrm>
          <a:off x="366155" y="2053202"/>
          <a:ext cx="11459690" cy="2978216"/>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0186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60014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8918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Budowa chodnika wzdłuż drogi powiatowej nr 1179G na odcinku ul. Kościuszki w Potęgowie od skrzyżowania z ul. Targową do budynku nr 6 (Gmina Potęgowo)</a:t>
                      </a:r>
                    </a:p>
                  </a:txBody>
                  <a:tcPr anchor="ctr"/>
                </a:tc>
                <a:tc>
                  <a:txBody>
                    <a:bodyPr/>
                    <a:lstStyle/>
                    <a:p>
                      <a:pPr algn="ctr"/>
                      <a:r>
                        <a:rPr lang="pl-PL" sz="1600" b="0" kern="1200" dirty="0">
                          <a:solidFill>
                            <a:schemeClr val="dk1"/>
                          </a:solidFill>
                          <a:latin typeface="+mn-lt"/>
                          <a:ea typeface="+mn-ea"/>
                          <a:cs typeface="+mn-cs"/>
                        </a:rPr>
                        <a:t>Plan 270 000,00 zł </a:t>
                      </a:r>
                      <a:endParaRPr lang="pl-PL" sz="1600" b="0" dirty="0"/>
                    </a:p>
                  </a:txBody>
                  <a:tcPr anchor="ctr"/>
                </a:tc>
                <a:extLst>
                  <a:ext uri="{0D108BD9-81ED-4DB2-BD59-A6C34878D82A}">
                    <a16:rowId xmlns:a16="http://schemas.microsoft.com/office/drawing/2014/main" val="10001"/>
                  </a:ext>
                </a:extLst>
              </a:tr>
              <a:tr h="168453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Inwestycja dotyczyć będzie budowy nowego chodnika wzdłuż drogi powiatowej nr 1179G na odcinku ul. Kościuszki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Potęgowie od skrzyżowania z ul. Targową do budynków nr 6, gdzie znajduje się apteka. Po wykonaniu ww. inwestycji będzie możliwe wykonanie przejścia dla pieszych, które przyczyni się do zapewnienia pieszym bezpieczeństwa na drodze. Koszt szacunkowy inwestycji 270 000 zł. Zadanie będzie współfinansowane przez Gminę Potęgowo w wysokości 135 000 zł, co stanowi 50% wartości zadania</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1679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80567"/>
            <a:ext cx="10515600" cy="649943"/>
          </a:xfrm>
        </p:spPr>
        <p:txBody>
          <a:bodyPr>
            <a:normAutofit fontScale="90000"/>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4144223463"/>
              </p:ext>
            </p:extLst>
          </p:nvPr>
        </p:nvGraphicFramePr>
        <p:xfrm>
          <a:off x="340131" y="1234347"/>
          <a:ext cx="11459690" cy="2260600"/>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60014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Przebudowa drogi powiatowej nr 1179G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na odcinku Podole Wielkie - Pobłocie (Gmina Główczyce)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700 000,00 zł</a:t>
                      </a:r>
                    </a:p>
                  </a:txBody>
                  <a:tcPr anchor="ctr"/>
                </a:tc>
                <a:extLst>
                  <a:ext uri="{0D108BD9-81ED-4DB2-BD59-A6C34878D82A}">
                    <a16:rowId xmlns:a16="http://schemas.microsoft.com/office/drawing/2014/main" val="10001"/>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Inwestycja dotyczyć będzie przebudowy drogi powiatowej na odcinku około 1 </a:t>
                      </a:r>
                      <a:r>
                        <a:rPr lang="pl-PL" sz="1600" b="0" kern="1200" dirty="0" err="1">
                          <a:solidFill>
                            <a:schemeClr val="dk1"/>
                          </a:solidFill>
                          <a:latin typeface="+mn-lt"/>
                          <a:ea typeface="+mn-ea"/>
                          <a:cs typeface="+mn-cs"/>
                        </a:rPr>
                        <a:t>km</a:t>
                      </a:r>
                      <a:r>
                        <a:rPr lang="pl-PL" sz="1600" b="0" kern="1200" dirty="0">
                          <a:solidFill>
                            <a:schemeClr val="dk1"/>
                          </a:solidFill>
                          <a:latin typeface="+mn-lt"/>
                          <a:ea typeface="+mn-ea"/>
                          <a:cs typeface="+mn-cs"/>
                        </a:rPr>
                        <a:t>. Zakres zadania obejmował będzie wykonanie poszerzenia istniejącej jezdni, wykonanie nawierzchni bitumicznej wraz z poboczami z kruszywa łamanego.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Koszt szacunkowy inwestycji 700 000 zł.  Zadanie będzie współfinansowane przez Gminę Główczyce w wysokości 300 000 zł – pismo z dnia INW-K.3041.3.2018 z dnia 12.10.2018 roku zapewniające zabezpieczenie środków w budżecie Gminy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na rok 2019. Zadanie realizować będzie Zarząd Dróg Powiatowych w Słupsku.</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pic>
        <p:nvPicPr>
          <p:cNvPr id="5" name="Obraz 4">
            <a:extLst>
              <a:ext uri="{FF2B5EF4-FFF2-40B4-BE49-F238E27FC236}">
                <a16:creationId xmlns:a16="http://schemas.microsoft.com/office/drawing/2014/main" id="{59B4FF5A-E4AF-463B-837C-7D48954D1B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4513" y="3932341"/>
            <a:ext cx="2896996" cy="2172747"/>
          </a:xfrm>
          <a:prstGeom prst="rect">
            <a:avLst/>
          </a:prstGeom>
        </p:spPr>
      </p:pic>
      <p:pic>
        <p:nvPicPr>
          <p:cNvPr id="6" name="Obraz 5">
            <a:extLst>
              <a:ext uri="{FF2B5EF4-FFF2-40B4-BE49-F238E27FC236}">
                <a16:creationId xmlns:a16="http://schemas.microsoft.com/office/drawing/2014/main" id="{FAE1BEAC-F6D4-4008-A318-2FCFF19E7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5439" y="3932340"/>
            <a:ext cx="2896997" cy="2172748"/>
          </a:xfrm>
          <a:prstGeom prst="rect">
            <a:avLst/>
          </a:prstGeom>
        </p:spPr>
      </p:pic>
      <p:pic>
        <p:nvPicPr>
          <p:cNvPr id="7" name="Obraz 6">
            <a:extLst>
              <a:ext uri="{FF2B5EF4-FFF2-40B4-BE49-F238E27FC236}">
                <a16:creationId xmlns:a16="http://schemas.microsoft.com/office/drawing/2014/main" id="{BA3832B1-8858-4EE1-A060-7F643CD1AA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9976" y="3932340"/>
            <a:ext cx="2896997" cy="2172748"/>
          </a:xfrm>
          <a:prstGeom prst="rect">
            <a:avLst/>
          </a:prstGeom>
        </p:spPr>
      </p:pic>
      <p:pic>
        <p:nvPicPr>
          <p:cNvPr id="8" name="Obraz 7">
            <a:extLst>
              <a:ext uri="{FF2B5EF4-FFF2-40B4-BE49-F238E27FC236}">
                <a16:creationId xmlns:a16="http://schemas.microsoft.com/office/drawing/2014/main" id="{528FBD38-F77A-495B-82F7-15FE7E5EEB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050" y="3932341"/>
            <a:ext cx="2896996" cy="2172747"/>
          </a:xfrm>
          <a:prstGeom prst="rect">
            <a:avLst/>
          </a:prstGeom>
        </p:spPr>
      </p:pic>
    </p:spTree>
    <p:extLst>
      <p:ext uri="{BB962C8B-B14F-4D97-AF65-F5344CB8AC3E}">
        <p14:creationId xmlns:p14="http://schemas.microsoft.com/office/powerpoint/2010/main" val="1028144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21845"/>
            <a:ext cx="10515600" cy="675110"/>
          </a:xfrm>
        </p:spPr>
        <p:txBody>
          <a:bodyPr>
            <a:normAutofit fontScale="90000"/>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1005092039"/>
              </p:ext>
            </p:extLst>
          </p:nvPr>
        </p:nvGraphicFramePr>
        <p:xfrm>
          <a:off x="449191" y="1063868"/>
          <a:ext cx="11459690" cy="1772920"/>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60014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364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Przebudowa drogi powiatowej nr 1140G w m. Stara Dąbrowa (Gmina Damnica)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500 000,00 zł</a:t>
                      </a:r>
                    </a:p>
                  </a:txBody>
                  <a:tcPr anchor="ctr"/>
                </a:tc>
                <a:extLst>
                  <a:ext uri="{0D108BD9-81ED-4DB2-BD59-A6C34878D82A}">
                    <a16:rowId xmlns:a16="http://schemas.microsoft.com/office/drawing/2014/main" val="10003"/>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Inwestycja dotyczyć będzie wykonania dokumentacji projektowej oraz przebudowy drogi powiatowej nr 1140G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poprzez wykonanie robót polegających na budowie kanalizacji deszczowej wraz ze wzmocnieniem nawierzchni drogi powiatowej nr 1140G na długości 0,85 </a:t>
                      </a:r>
                      <a:r>
                        <a:rPr lang="pl-PL" sz="1600" b="0" kern="1200" dirty="0" err="1">
                          <a:solidFill>
                            <a:schemeClr val="dk1"/>
                          </a:solidFill>
                          <a:latin typeface="+mn-lt"/>
                          <a:ea typeface="+mn-ea"/>
                          <a:cs typeface="+mn-cs"/>
                        </a:rPr>
                        <a:t>km</a:t>
                      </a:r>
                      <a:r>
                        <a:rPr lang="pl-PL" sz="1600" b="0" kern="1200" dirty="0">
                          <a:solidFill>
                            <a:schemeClr val="dk1"/>
                          </a:solidFill>
                          <a:latin typeface="+mn-lt"/>
                          <a:ea typeface="+mn-ea"/>
                          <a:cs typeface="+mn-cs"/>
                        </a:rPr>
                        <a:t>. Koszt szacunkowy inwestycji 500 000 zł. </a:t>
                      </a:r>
                    </a:p>
                  </a:txBody>
                  <a:tcPr anchor="ctr"/>
                </a:tc>
                <a:tc hMerge="1">
                  <a:txBody>
                    <a:bodyPr/>
                    <a:lstStyle/>
                    <a:p>
                      <a:endParaRPr lang="pl-PL"/>
                    </a:p>
                  </a:txBody>
                  <a:tcPr/>
                </a:tc>
                <a:extLst>
                  <a:ext uri="{0D108BD9-81ED-4DB2-BD59-A6C34878D82A}">
                    <a16:rowId xmlns:a16="http://schemas.microsoft.com/office/drawing/2014/main" val="10004"/>
                  </a:ext>
                </a:extLst>
              </a:tr>
            </a:tbl>
          </a:graphicData>
        </a:graphic>
      </p:graphicFrame>
      <p:pic>
        <p:nvPicPr>
          <p:cNvPr id="5" name="Symbol zastępczy zawartości 4">
            <a:extLst>
              <a:ext uri="{FF2B5EF4-FFF2-40B4-BE49-F238E27FC236}">
                <a16:creationId xmlns:a16="http://schemas.microsoft.com/office/drawing/2014/main" id="{86C1605E-4398-4E9A-A060-A47F32F681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67560" y="3175280"/>
            <a:ext cx="1888753" cy="33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Obraz 5">
            <a:extLst>
              <a:ext uri="{FF2B5EF4-FFF2-40B4-BE49-F238E27FC236}">
                <a16:creationId xmlns:a16="http://schemas.microsoft.com/office/drawing/2014/main" id="{B80BACC9-469D-4713-92E5-667EAFC5B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161" y="3175280"/>
            <a:ext cx="1888752" cy="3357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Obraz 6">
            <a:extLst>
              <a:ext uri="{FF2B5EF4-FFF2-40B4-BE49-F238E27FC236}">
                <a16:creationId xmlns:a16="http://schemas.microsoft.com/office/drawing/2014/main" id="{A6005770-0C22-4D75-BFE6-9308B60FEF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960" y="3139490"/>
            <a:ext cx="1888753" cy="3357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Obraz 7">
            <a:extLst>
              <a:ext uri="{FF2B5EF4-FFF2-40B4-BE49-F238E27FC236}">
                <a16:creationId xmlns:a16="http://schemas.microsoft.com/office/drawing/2014/main" id="{004C1C13-E561-426B-8D2C-9FBB9FFB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2360" y="3146326"/>
            <a:ext cx="1888752" cy="3357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Obraz 8">
            <a:extLst>
              <a:ext uri="{FF2B5EF4-FFF2-40B4-BE49-F238E27FC236}">
                <a16:creationId xmlns:a16="http://schemas.microsoft.com/office/drawing/2014/main" id="{26EBBC6E-17D9-4D77-ACCD-9EBC9BDB09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3139490"/>
            <a:ext cx="1888753" cy="3357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4026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415635" y="2299079"/>
          <a:ext cx="11459690" cy="2534178"/>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53007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60014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8277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Dokumentacja techniczna na przebudowę drogi powiatowej nr 1147G Darnowo - Osowo (Gmina Kępice)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50 000,00 zł</a:t>
                      </a:r>
                    </a:p>
                  </a:txBody>
                  <a:tcPr anchor="ctr"/>
                </a:tc>
                <a:extLst>
                  <a:ext uri="{0D108BD9-81ED-4DB2-BD59-A6C34878D82A}">
                    <a16:rowId xmlns:a16="http://schemas.microsoft.com/office/drawing/2014/main" val="10001"/>
                  </a:ext>
                </a:extLst>
              </a:tr>
              <a:tr h="117632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Inwestycja dotyczyć będzie wykonania dokumentacji projektowej na przebudowę drogi powiatowej nr 1147G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na odcinku o długości około 2,0 km od skrzyżowania z drogą wojewódzką nr 208 w kierunku m. Ciecholub.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Koszt szacunkowy inwestycji 50 000 zł.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3204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792754873"/>
              </p:ext>
            </p:extLst>
          </p:nvPr>
        </p:nvGraphicFramePr>
        <p:xfrm>
          <a:off x="280104" y="1549624"/>
          <a:ext cx="11459690" cy="3296623"/>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34403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u="sng" kern="1200" dirty="0"/>
                        <a:t>Dział 600 Rozdział 60014</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5447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Przebudowa drogi powiatowej nr 1144G w miejscowości Szczypkowice – dotacja dla Gminy Główczyce</a:t>
                      </a:r>
                    </a:p>
                  </a:txBody>
                  <a:tcPr anchor="ctr"/>
                </a:tc>
                <a:tc>
                  <a:txBody>
                    <a:bodyPr/>
                    <a:lstStyle/>
                    <a:p>
                      <a:pPr algn="ctr"/>
                      <a:r>
                        <a:rPr lang="pl-PL" sz="1600" b="0" kern="1200" dirty="0">
                          <a:solidFill>
                            <a:schemeClr val="dk1"/>
                          </a:solidFill>
                          <a:latin typeface="+mn-lt"/>
                          <a:ea typeface="+mn-ea"/>
                          <a:cs typeface="+mn-cs"/>
                        </a:rPr>
                        <a:t>Plan 326 881,00 zł</a:t>
                      </a:r>
                      <a:endParaRPr lang="pl-PL" sz="1400" b="0" dirty="0"/>
                    </a:p>
                  </a:txBody>
                  <a:tcPr anchor="ctr"/>
                </a:tc>
                <a:extLst>
                  <a:ext uri="{0D108BD9-81ED-4DB2-BD59-A6C34878D82A}">
                    <a16:rowId xmlns:a16="http://schemas.microsoft.com/office/drawing/2014/main" val="10001"/>
                  </a:ext>
                </a:extLst>
              </a:tr>
              <a:tr h="2351743">
                <a:tc gridSpan="2">
                  <a:txBody>
                    <a:bodyPr/>
                    <a:lstStyle/>
                    <a:p>
                      <a:pPr algn="ctr"/>
                      <a:r>
                        <a:rPr lang="pl-PL" sz="1400" b="0" kern="1200" dirty="0">
                          <a:solidFill>
                            <a:schemeClr val="dk1"/>
                          </a:solidFill>
                          <a:latin typeface="+mn-lt"/>
                          <a:ea typeface="+mn-ea"/>
                          <a:cs typeface="+mn-cs"/>
                        </a:rPr>
                        <a:t>Dotacja celowa dla Gminy Główczyce na dofinansowanie zadania pn. „Przebudowa drogi powiatowej w m. Szczypkowice” </a:t>
                      </a:r>
                    </a:p>
                    <a:p>
                      <a:pPr algn="ctr"/>
                      <a:r>
                        <a:rPr lang="pl-PL" sz="1400" b="0" kern="1200" dirty="0">
                          <a:solidFill>
                            <a:schemeClr val="dk1"/>
                          </a:solidFill>
                          <a:latin typeface="+mn-lt"/>
                          <a:ea typeface="+mn-ea"/>
                          <a:cs typeface="+mn-cs"/>
                        </a:rPr>
                        <a:t>w wysokości 326 881 zł. Zadanie realizowane będzie przez Gminę Główczyce.</a:t>
                      </a:r>
                    </a:p>
                    <a:p>
                      <a:pPr algn="ctr"/>
                      <a:r>
                        <a:rPr lang="pl-PL" sz="1400" b="0" kern="1200" dirty="0">
                          <a:solidFill>
                            <a:schemeClr val="dk1"/>
                          </a:solidFill>
                          <a:latin typeface="+mn-lt"/>
                          <a:ea typeface="+mn-ea"/>
                          <a:cs typeface="+mn-cs"/>
                        </a:rPr>
                        <a:t> Inwestycja polegać będzie na odtworzeniu nawierzchni z brukowej na betonową na odcinku około 0,484 km, w tym: roboty rozbiórkowe </a:t>
                      </a:r>
                    </a:p>
                    <a:p>
                      <a:pPr algn="ctr"/>
                      <a:r>
                        <a:rPr lang="pl-PL" sz="1400" b="0" kern="1200" dirty="0">
                          <a:solidFill>
                            <a:schemeClr val="dk1"/>
                          </a:solidFill>
                          <a:latin typeface="+mn-lt"/>
                          <a:ea typeface="+mn-ea"/>
                          <a:cs typeface="+mn-cs"/>
                        </a:rPr>
                        <a:t>i przygotowawcze, nawierzchnia drogowa betonowa, zjazdy z kostki betonowej, pobocza z kruszywa łamanego, chodniki z kostki betonowej, krawężniki, obrzeża trawnikowe. Przewidziany całkowity koszt inwestycji w kwocie 653 761,11 zł, w tym dotacja dla gminy </a:t>
                      </a:r>
                    </a:p>
                    <a:p>
                      <a:pPr algn="ctr"/>
                      <a:r>
                        <a:rPr lang="pl-PL" sz="1400" b="0" kern="1200" dirty="0">
                          <a:solidFill>
                            <a:schemeClr val="dk1"/>
                          </a:solidFill>
                          <a:latin typeface="+mn-lt"/>
                          <a:ea typeface="+mn-ea"/>
                          <a:cs typeface="+mn-cs"/>
                        </a:rPr>
                        <a:t>w kwocie 326 880,56 zł, co stanowi  50% planowanych wydatków. </a:t>
                      </a:r>
                    </a:p>
                    <a:p>
                      <a:pPr algn="ctr"/>
                      <a:r>
                        <a:rPr lang="pl-PL" sz="1400" b="0" kern="1200" dirty="0">
                          <a:solidFill>
                            <a:schemeClr val="dk1"/>
                          </a:solidFill>
                          <a:latin typeface="+mn-lt"/>
                          <a:ea typeface="+mn-ea"/>
                          <a:cs typeface="+mn-cs"/>
                        </a:rPr>
                        <a:t>Na realizację zadania pn. ”Budowa sieci kanalizacji sanitarnej z </a:t>
                      </a:r>
                      <a:r>
                        <a:rPr lang="pl-PL" sz="1400" b="0" kern="1200" dirty="0" err="1">
                          <a:solidFill>
                            <a:schemeClr val="dk1"/>
                          </a:solidFill>
                          <a:latin typeface="+mn-lt"/>
                          <a:ea typeface="+mn-ea"/>
                          <a:cs typeface="+mn-cs"/>
                        </a:rPr>
                        <a:t>przykanalikami</a:t>
                      </a:r>
                      <a:r>
                        <a:rPr lang="pl-PL" sz="1400" b="0" kern="1200" dirty="0">
                          <a:solidFill>
                            <a:schemeClr val="dk1"/>
                          </a:solidFill>
                          <a:latin typeface="+mn-lt"/>
                          <a:ea typeface="+mn-ea"/>
                          <a:cs typeface="+mn-cs"/>
                        </a:rPr>
                        <a:t> i pompowniami ścieków z przyłączami energetycznymi </a:t>
                      </a:r>
                    </a:p>
                    <a:p>
                      <a:pPr algn="ctr"/>
                      <a:r>
                        <a:rPr lang="pl-PL" sz="1400" b="0" kern="1200" dirty="0">
                          <a:solidFill>
                            <a:schemeClr val="dk1"/>
                          </a:solidFill>
                          <a:latin typeface="+mn-lt"/>
                          <a:ea typeface="+mn-ea"/>
                          <a:cs typeface="+mn-cs"/>
                        </a:rPr>
                        <a:t>we wsi Warblino - Szczypkowice” gmina otrzymała dofinansowanie zewnętrzne w ramach „Programu Rozwoju Obszarów Wiejskich </a:t>
                      </a:r>
                    </a:p>
                    <a:p>
                      <a:pPr algn="ctr"/>
                      <a:r>
                        <a:rPr lang="pl-PL" sz="1400" b="0" kern="1200" dirty="0">
                          <a:solidFill>
                            <a:schemeClr val="dk1"/>
                          </a:solidFill>
                          <a:latin typeface="+mn-lt"/>
                          <a:ea typeface="+mn-ea"/>
                          <a:cs typeface="+mn-cs"/>
                        </a:rPr>
                        <a:t>na lata 2014 – 2020”.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961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5A4F76-CAB2-409E-9BDB-F61F8AA81BD9}"/>
              </a:ext>
            </a:extLst>
          </p:cNvPr>
          <p:cNvSpPr>
            <a:spLocks noGrp="1"/>
          </p:cNvSpPr>
          <p:nvPr>
            <p:ph type="title"/>
          </p:nvPr>
        </p:nvSpPr>
        <p:spPr>
          <a:xfrm>
            <a:off x="838200" y="365125"/>
            <a:ext cx="10515600" cy="643325"/>
          </a:xfrm>
        </p:spPr>
        <p:txBody>
          <a:bodyPr>
            <a:normAutofit/>
          </a:bodyPr>
          <a:lstStyle/>
          <a:p>
            <a:pPr algn="ctr"/>
            <a:r>
              <a:rPr lang="pl-PL" sz="2200" b="1" dirty="0">
                <a:solidFill>
                  <a:prstClr val="black"/>
                </a:solidFill>
              </a:rPr>
              <a:t>DROGA POWIATOWA NR 1144G</a:t>
            </a:r>
            <a:endParaRPr lang="pl-PL" sz="2200" dirty="0"/>
          </a:p>
        </p:txBody>
      </p:sp>
      <p:pic>
        <p:nvPicPr>
          <p:cNvPr id="5" name="Symbol zastępczy zawartości 4">
            <a:extLst>
              <a:ext uri="{FF2B5EF4-FFF2-40B4-BE49-F238E27FC236}">
                <a16:creationId xmlns:a16="http://schemas.microsoft.com/office/drawing/2014/main" id="{2A3BD7B6-DE3E-48FD-AE61-C90107A714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6154" y="3994842"/>
            <a:ext cx="3592749" cy="26945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Obraz 6">
            <a:extLst>
              <a:ext uri="{FF2B5EF4-FFF2-40B4-BE49-F238E27FC236}">
                <a16:creationId xmlns:a16="http://schemas.microsoft.com/office/drawing/2014/main" id="{75F10F84-4DBC-4614-BDA0-FCA0621CD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892" y="2817795"/>
            <a:ext cx="3729318" cy="27969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Obraz 8">
            <a:extLst>
              <a:ext uri="{FF2B5EF4-FFF2-40B4-BE49-F238E27FC236}">
                <a16:creationId xmlns:a16="http://schemas.microsoft.com/office/drawing/2014/main" id="{09E3C5E9-90AB-4EA3-A531-783EABCA8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169" y="2817795"/>
            <a:ext cx="3592749" cy="26945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Obraz 10">
            <a:extLst>
              <a:ext uri="{FF2B5EF4-FFF2-40B4-BE49-F238E27FC236}">
                <a16:creationId xmlns:a16="http://schemas.microsoft.com/office/drawing/2014/main" id="{F20FF3AE-A04A-48A1-A79F-B977E40441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940" y="1154365"/>
            <a:ext cx="3592749" cy="26945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726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838200" y="152401"/>
            <a:ext cx="10515600" cy="634999"/>
          </a:xfrm>
        </p:spPr>
        <p:txBody>
          <a:bodyPr>
            <a:normAutofit/>
          </a:bodyPr>
          <a:lstStyle/>
          <a:p>
            <a:pPr algn="ctr"/>
            <a:r>
              <a:rPr lang="pl-PL" sz="2200" b="1" dirty="0"/>
              <a:t>PODSTAWOWE ZAŁOŻENIA BUDŻETU POWIATU NA 2019 ROK</a:t>
            </a:r>
          </a:p>
        </p:txBody>
      </p:sp>
      <p:graphicFrame>
        <p:nvGraphicFramePr>
          <p:cNvPr id="9" name="Tabela 8"/>
          <p:cNvGraphicFramePr>
            <a:graphicFrameLocks noGrp="1"/>
          </p:cNvGraphicFramePr>
          <p:nvPr>
            <p:extLst>
              <p:ext uri="{D42A27DB-BD31-4B8C-83A1-F6EECF244321}">
                <p14:modId xmlns:p14="http://schemas.microsoft.com/office/powerpoint/2010/main" val="2121396351"/>
              </p:ext>
            </p:extLst>
          </p:nvPr>
        </p:nvGraphicFramePr>
        <p:xfrm>
          <a:off x="663862" y="1016000"/>
          <a:ext cx="10778838" cy="5617102"/>
        </p:xfrm>
        <a:graphic>
          <a:graphicData uri="http://schemas.openxmlformats.org/drawingml/2006/table">
            <a:tbl>
              <a:tblPr>
                <a:tableStyleId>{327F97BB-C833-4FB7-BDE5-3F7075034690}</a:tableStyleId>
              </a:tblPr>
              <a:tblGrid>
                <a:gridCol w="7562301">
                  <a:extLst>
                    <a:ext uri="{9D8B030D-6E8A-4147-A177-3AD203B41FA5}">
                      <a16:colId xmlns:a16="http://schemas.microsoft.com/office/drawing/2014/main" val="20000"/>
                    </a:ext>
                  </a:extLst>
                </a:gridCol>
                <a:gridCol w="3216537">
                  <a:extLst>
                    <a:ext uri="{9D8B030D-6E8A-4147-A177-3AD203B41FA5}">
                      <a16:colId xmlns:a16="http://schemas.microsoft.com/office/drawing/2014/main" val="20001"/>
                    </a:ext>
                  </a:extLst>
                </a:gridCol>
              </a:tblGrid>
              <a:tr h="469900">
                <a:tc>
                  <a:txBody>
                    <a:bodyPr/>
                    <a:lstStyle/>
                    <a:p>
                      <a:pPr algn="ctr">
                        <a:lnSpc>
                          <a:spcPct val="107000"/>
                        </a:lnSpc>
                        <a:spcAft>
                          <a:spcPts val="0"/>
                        </a:spcAft>
                      </a:pPr>
                      <a:r>
                        <a:rPr lang="pl-PL" sz="2000" dirty="0"/>
                        <a:t>DOCHODY OGÓŁEM</a:t>
                      </a:r>
                      <a:endParaRPr lang="pl-PL" sz="2000" b="1" dirty="0">
                        <a:latin typeface="Times New Roman"/>
                        <a:ea typeface="Times New Roman"/>
                      </a:endParaRPr>
                    </a:p>
                  </a:txBody>
                  <a:tcPr marL="40353" marR="40353" marT="0" marB="0" anchor="ctr">
                    <a:solidFill>
                      <a:schemeClr val="accent5">
                        <a:lumMod val="50000"/>
                      </a:schemeClr>
                    </a:solidFill>
                  </a:tcPr>
                </a:tc>
                <a:tc>
                  <a:txBody>
                    <a:bodyPr/>
                    <a:lstStyle/>
                    <a:p>
                      <a:pPr algn="ctr">
                        <a:lnSpc>
                          <a:spcPct val="107000"/>
                        </a:lnSpc>
                        <a:spcAft>
                          <a:spcPts val="0"/>
                        </a:spcAft>
                      </a:pPr>
                      <a:r>
                        <a:rPr lang="pl-PL" sz="2000" dirty="0"/>
                        <a:t>94 889 121</a:t>
                      </a:r>
                      <a:endParaRPr lang="pl-PL" sz="2000" b="1" dirty="0">
                        <a:latin typeface="Times New Roman"/>
                        <a:ea typeface="Times New Roman"/>
                      </a:endParaRPr>
                    </a:p>
                  </a:txBody>
                  <a:tcPr marL="40353" marR="40353" marT="0" marB="0" anchor="ctr">
                    <a:solidFill>
                      <a:schemeClr val="accent5">
                        <a:lumMod val="50000"/>
                      </a:schemeClr>
                    </a:solidFill>
                  </a:tcPr>
                </a:tc>
                <a:extLst>
                  <a:ext uri="{0D108BD9-81ED-4DB2-BD59-A6C34878D82A}">
                    <a16:rowId xmlns:a16="http://schemas.microsoft.com/office/drawing/2014/main" val="10000"/>
                  </a:ext>
                </a:extLst>
              </a:tr>
              <a:tr h="436903">
                <a:tc>
                  <a:txBody>
                    <a:bodyPr/>
                    <a:lstStyle/>
                    <a:p>
                      <a:pPr marL="342900" lvl="0" indent="-342900" algn="ctr">
                        <a:lnSpc>
                          <a:spcPct val="107000"/>
                        </a:lnSpc>
                        <a:spcAft>
                          <a:spcPts val="0"/>
                        </a:spcAft>
                        <a:buFont typeface="Symbol"/>
                        <a:buNone/>
                      </a:pPr>
                      <a:r>
                        <a:rPr lang="pl-PL" sz="1600" dirty="0"/>
                        <a:t>bieżące</a:t>
                      </a:r>
                      <a:endParaRPr lang="pl-PL" sz="1400" dirty="0">
                        <a:latin typeface="Times New Roman"/>
                        <a:ea typeface="Times New Roman"/>
                      </a:endParaRPr>
                    </a:p>
                  </a:txBody>
                  <a:tcPr marL="40353" marR="40353" marT="0" marB="0" anchor="ctr"/>
                </a:tc>
                <a:tc>
                  <a:txBody>
                    <a:bodyPr/>
                    <a:lstStyle/>
                    <a:p>
                      <a:pPr algn="ctr">
                        <a:lnSpc>
                          <a:spcPct val="107000"/>
                        </a:lnSpc>
                        <a:spcAft>
                          <a:spcPts val="0"/>
                        </a:spcAft>
                      </a:pPr>
                      <a:r>
                        <a:rPr lang="pl-PL" sz="1600" dirty="0"/>
                        <a:t>89 754 121</a:t>
                      </a:r>
                      <a:endParaRPr lang="pl-PL" sz="1400" dirty="0">
                        <a:latin typeface="Times New Roman"/>
                        <a:ea typeface="Times New Roman"/>
                      </a:endParaRPr>
                    </a:p>
                  </a:txBody>
                  <a:tcPr marL="40353" marR="40353" marT="0" marB="0" anchor="ctr"/>
                </a:tc>
                <a:extLst>
                  <a:ext uri="{0D108BD9-81ED-4DB2-BD59-A6C34878D82A}">
                    <a16:rowId xmlns:a16="http://schemas.microsoft.com/office/drawing/2014/main" val="10001"/>
                  </a:ext>
                </a:extLst>
              </a:tr>
              <a:tr h="282381">
                <a:tc>
                  <a:txBody>
                    <a:bodyPr/>
                    <a:lstStyle/>
                    <a:p>
                      <a:pPr marL="342900" lvl="0" indent="-342900" algn="ctr">
                        <a:lnSpc>
                          <a:spcPct val="107000"/>
                        </a:lnSpc>
                        <a:spcAft>
                          <a:spcPts val="0"/>
                        </a:spcAft>
                        <a:buFont typeface="Symbol"/>
                        <a:buNone/>
                      </a:pPr>
                      <a:r>
                        <a:rPr lang="pl-PL" sz="1600" dirty="0"/>
                        <a:t>majątkowe</a:t>
                      </a:r>
                      <a:endParaRPr lang="pl-PL" sz="1400" dirty="0">
                        <a:latin typeface="Times New Roman"/>
                        <a:ea typeface="Times New Roman"/>
                      </a:endParaRPr>
                    </a:p>
                  </a:txBody>
                  <a:tcPr marL="40353" marR="40353" marT="0" marB="0" anchor="ctr"/>
                </a:tc>
                <a:tc>
                  <a:txBody>
                    <a:bodyPr/>
                    <a:lstStyle/>
                    <a:p>
                      <a:pPr algn="ctr">
                        <a:lnSpc>
                          <a:spcPct val="107000"/>
                        </a:lnSpc>
                        <a:spcAft>
                          <a:spcPts val="0"/>
                        </a:spcAft>
                      </a:pPr>
                      <a:r>
                        <a:rPr lang="pl-PL" sz="1600" dirty="0"/>
                        <a:t>5 135 000</a:t>
                      </a:r>
                      <a:endParaRPr lang="pl-PL" sz="1400" dirty="0">
                        <a:latin typeface="Times New Roman"/>
                        <a:ea typeface="Times New Roman"/>
                      </a:endParaRPr>
                    </a:p>
                  </a:txBody>
                  <a:tcPr marL="40353" marR="40353" marT="0" marB="0" anchor="ctr"/>
                </a:tc>
                <a:extLst>
                  <a:ext uri="{0D108BD9-81ED-4DB2-BD59-A6C34878D82A}">
                    <a16:rowId xmlns:a16="http://schemas.microsoft.com/office/drawing/2014/main" val="10002"/>
                  </a:ext>
                </a:extLst>
              </a:tr>
              <a:tr h="449116">
                <a:tc>
                  <a:txBody>
                    <a:bodyPr/>
                    <a:lstStyle/>
                    <a:p>
                      <a:pPr algn="ctr">
                        <a:lnSpc>
                          <a:spcPct val="107000"/>
                        </a:lnSpc>
                        <a:spcAft>
                          <a:spcPts val="0"/>
                        </a:spcAft>
                      </a:pPr>
                      <a:r>
                        <a:rPr lang="pl-PL" sz="2000" dirty="0"/>
                        <a:t>WYDATKI OGÓŁEM</a:t>
                      </a:r>
                      <a:endParaRPr lang="pl-PL" sz="2000" b="1" dirty="0">
                        <a:latin typeface="Times New Roman"/>
                        <a:ea typeface="Times New Roman"/>
                      </a:endParaRPr>
                    </a:p>
                  </a:txBody>
                  <a:tcPr marL="40353" marR="40353" marT="0" marB="0" anchor="ctr">
                    <a:solidFill>
                      <a:schemeClr val="accent5">
                        <a:lumMod val="50000"/>
                      </a:schemeClr>
                    </a:solidFill>
                  </a:tcPr>
                </a:tc>
                <a:tc>
                  <a:txBody>
                    <a:bodyPr/>
                    <a:lstStyle/>
                    <a:p>
                      <a:pPr algn="ctr">
                        <a:lnSpc>
                          <a:spcPct val="107000"/>
                        </a:lnSpc>
                        <a:spcAft>
                          <a:spcPts val="0"/>
                        </a:spcAft>
                      </a:pPr>
                      <a:r>
                        <a:rPr lang="pl-PL" sz="2000" dirty="0"/>
                        <a:t>94 006 452</a:t>
                      </a:r>
                      <a:endParaRPr lang="pl-PL" sz="2000" b="1" dirty="0">
                        <a:latin typeface="Times New Roman"/>
                        <a:ea typeface="Times New Roman"/>
                      </a:endParaRPr>
                    </a:p>
                  </a:txBody>
                  <a:tcPr marL="40353" marR="40353" marT="0" marB="0" anchor="ctr">
                    <a:solidFill>
                      <a:schemeClr val="accent5">
                        <a:lumMod val="50000"/>
                      </a:schemeClr>
                    </a:solidFill>
                  </a:tcPr>
                </a:tc>
                <a:extLst>
                  <a:ext uri="{0D108BD9-81ED-4DB2-BD59-A6C34878D82A}">
                    <a16:rowId xmlns:a16="http://schemas.microsoft.com/office/drawing/2014/main" val="10003"/>
                  </a:ext>
                </a:extLst>
              </a:tr>
              <a:tr h="436903">
                <a:tc>
                  <a:txBody>
                    <a:bodyPr/>
                    <a:lstStyle/>
                    <a:p>
                      <a:pPr marL="342900" lvl="0" indent="-342900" algn="ctr">
                        <a:lnSpc>
                          <a:spcPct val="107000"/>
                        </a:lnSpc>
                        <a:spcAft>
                          <a:spcPts val="0"/>
                        </a:spcAft>
                        <a:buFont typeface="Symbol"/>
                        <a:buNone/>
                      </a:pPr>
                      <a:r>
                        <a:rPr lang="pl-PL" sz="1600" dirty="0"/>
                        <a:t>bieżące</a:t>
                      </a:r>
                      <a:endParaRPr lang="pl-PL" sz="1400" dirty="0">
                        <a:latin typeface="Times New Roman"/>
                        <a:ea typeface="Times New Roman"/>
                      </a:endParaRPr>
                    </a:p>
                  </a:txBody>
                  <a:tcPr marL="40353" marR="40353" marT="0" marB="0" anchor="ctr"/>
                </a:tc>
                <a:tc>
                  <a:txBody>
                    <a:bodyPr/>
                    <a:lstStyle/>
                    <a:p>
                      <a:pPr algn="ctr">
                        <a:lnSpc>
                          <a:spcPct val="107000"/>
                        </a:lnSpc>
                        <a:spcAft>
                          <a:spcPts val="0"/>
                        </a:spcAft>
                      </a:pPr>
                      <a:r>
                        <a:rPr lang="pl-PL" sz="1600" dirty="0"/>
                        <a:t>79 745 836</a:t>
                      </a:r>
                      <a:endParaRPr lang="pl-PL" sz="1400" dirty="0">
                        <a:latin typeface="Times New Roman"/>
                        <a:ea typeface="Times New Roman"/>
                      </a:endParaRPr>
                    </a:p>
                  </a:txBody>
                  <a:tcPr marL="40353" marR="40353" marT="0" marB="0" anchor="ctr"/>
                </a:tc>
                <a:extLst>
                  <a:ext uri="{0D108BD9-81ED-4DB2-BD59-A6C34878D82A}">
                    <a16:rowId xmlns:a16="http://schemas.microsoft.com/office/drawing/2014/main" val="10004"/>
                  </a:ext>
                </a:extLst>
              </a:tr>
              <a:tr h="282381">
                <a:tc>
                  <a:txBody>
                    <a:bodyPr/>
                    <a:lstStyle/>
                    <a:p>
                      <a:pPr marL="342900" lvl="0" indent="-342900" algn="ctr">
                        <a:lnSpc>
                          <a:spcPct val="107000"/>
                        </a:lnSpc>
                        <a:spcAft>
                          <a:spcPts val="0"/>
                        </a:spcAft>
                        <a:buFont typeface="Symbol"/>
                        <a:buNone/>
                      </a:pPr>
                      <a:r>
                        <a:rPr lang="pl-PL" sz="1600" dirty="0"/>
                        <a:t>majątkowe</a:t>
                      </a:r>
                      <a:endParaRPr lang="pl-PL" sz="1400" dirty="0">
                        <a:latin typeface="Times New Roman"/>
                        <a:ea typeface="Times New Roman"/>
                      </a:endParaRPr>
                    </a:p>
                  </a:txBody>
                  <a:tcPr marL="40353" marR="40353" marT="0" marB="0" anchor="ctr"/>
                </a:tc>
                <a:tc>
                  <a:txBody>
                    <a:bodyPr/>
                    <a:lstStyle/>
                    <a:p>
                      <a:pPr algn="ctr">
                        <a:lnSpc>
                          <a:spcPct val="107000"/>
                        </a:lnSpc>
                        <a:spcAft>
                          <a:spcPts val="0"/>
                        </a:spcAft>
                      </a:pPr>
                      <a:r>
                        <a:rPr lang="pl-PL" sz="1600" dirty="0"/>
                        <a:t>14 260 616</a:t>
                      </a:r>
                      <a:endParaRPr lang="pl-PL" sz="1400" dirty="0">
                        <a:latin typeface="Times New Roman"/>
                        <a:ea typeface="Times New Roman"/>
                      </a:endParaRPr>
                    </a:p>
                  </a:txBody>
                  <a:tcPr marL="40353" marR="40353" marT="0" marB="0" anchor="ctr"/>
                </a:tc>
                <a:extLst>
                  <a:ext uri="{0D108BD9-81ED-4DB2-BD59-A6C34878D82A}">
                    <a16:rowId xmlns:a16="http://schemas.microsoft.com/office/drawing/2014/main" val="10005"/>
                  </a:ext>
                </a:extLst>
              </a:tr>
              <a:tr h="352959">
                <a:tc>
                  <a:txBody>
                    <a:bodyPr/>
                    <a:lstStyle/>
                    <a:p>
                      <a:pPr algn="ctr">
                        <a:lnSpc>
                          <a:spcPct val="107000"/>
                        </a:lnSpc>
                        <a:spcAft>
                          <a:spcPts val="0"/>
                        </a:spcAft>
                      </a:pPr>
                      <a:r>
                        <a:rPr lang="pl-PL" sz="2000" dirty="0"/>
                        <a:t>NADWYŻKA</a:t>
                      </a:r>
                      <a:endParaRPr lang="pl-PL" sz="2000" b="1" dirty="0">
                        <a:latin typeface="Times New Roman"/>
                        <a:ea typeface="Times New Roman"/>
                      </a:endParaRPr>
                    </a:p>
                  </a:txBody>
                  <a:tcPr marL="40353" marR="40353" marT="0" marB="0" anchor="ctr">
                    <a:solidFill>
                      <a:schemeClr val="accent5">
                        <a:lumMod val="50000"/>
                      </a:schemeClr>
                    </a:solidFill>
                  </a:tcPr>
                </a:tc>
                <a:tc>
                  <a:txBody>
                    <a:bodyPr/>
                    <a:lstStyle/>
                    <a:p>
                      <a:pPr algn="ctr">
                        <a:lnSpc>
                          <a:spcPct val="107000"/>
                        </a:lnSpc>
                        <a:spcAft>
                          <a:spcPts val="0"/>
                        </a:spcAft>
                      </a:pPr>
                      <a:r>
                        <a:rPr lang="pl-PL" sz="2000" dirty="0"/>
                        <a:t>882 669</a:t>
                      </a:r>
                      <a:endParaRPr lang="pl-PL" sz="2000" b="1" dirty="0">
                        <a:latin typeface="Times New Roman"/>
                        <a:ea typeface="Times New Roman"/>
                      </a:endParaRPr>
                    </a:p>
                  </a:txBody>
                  <a:tcPr marL="40353" marR="40353" marT="0" marB="0" anchor="ctr">
                    <a:solidFill>
                      <a:schemeClr val="accent5">
                        <a:lumMod val="50000"/>
                      </a:schemeClr>
                    </a:solidFill>
                  </a:tcPr>
                </a:tc>
                <a:extLst>
                  <a:ext uri="{0D108BD9-81ED-4DB2-BD59-A6C34878D82A}">
                    <a16:rowId xmlns:a16="http://schemas.microsoft.com/office/drawing/2014/main" val="10006"/>
                  </a:ext>
                </a:extLst>
              </a:tr>
              <a:tr h="352959">
                <a:tc>
                  <a:txBody>
                    <a:bodyPr/>
                    <a:lstStyle/>
                    <a:p>
                      <a:pPr algn="ctr">
                        <a:lnSpc>
                          <a:spcPct val="107000"/>
                        </a:lnSpc>
                        <a:spcAft>
                          <a:spcPts val="0"/>
                        </a:spcAft>
                      </a:pPr>
                      <a:r>
                        <a:rPr lang="pl-PL" sz="2000" b="0" dirty="0">
                          <a:latin typeface="Tahoma" panose="020B0604030504040204" pitchFamily="34" charset="0"/>
                          <a:ea typeface="Tahoma" panose="020B0604030504040204" pitchFamily="34" charset="0"/>
                          <a:cs typeface="Tahoma" panose="020B0604030504040204" pitchFamily="34" charset="0"/>
                        </a:rPr>
                        <a:t>NADWYŻKA OPERACYJNA</a:t>
                      </a:r>
                    </a:p>
                  </a:txBody>
                  <a:tcPr marL="40353" marR="40353" marT="0" marB="0" anchor="ctr">
                    <a:solidFill>
                      <a:srgbClr val="92D050"/>
                    </a:solidFill>
                  </a:tcPr>
                </a:tc>
                <a:tc>
                  <a:txBody>
                    <a:bodyPr/>
                    <a:lstStyle/>
                    <a:p>
                      <a:pPr algn="ctr">
                        <a:lnSpc>
                          <a:spcPct val="107000"/>
                        </a:lnSpc>
                        <a:spcAft>
                          <a:spcPts val="0"/>
                        </a:spcAft>
                      </a:pPr>
                      <a:r>
                        <a:rPr lang="pl-PL" sz="2000" b="0" dirty="0">
                          <a:latin typeface="Tahoma" panose="020B0604030504040204" pitchFamily="34" charset="0"/>
                          <a:ea typeface="Tahoma" panose="020B0604030504040204" pitchFamily="34" charset="0"/>
                          <a:cs typeface="Tahoma" panose="020B0604030504040204" pitchFamily="34" charset="0"/>
                        </a:rPr>
                        <a:t>10 008 285</a:t>
                      </a:r>
                    </a:p>
                  </a:txBody>
                  <a:tcPr marL="40353" marR="40353" marT="0" marB="0" anchor="ctr">
                    <a:solidFill>
                      <a:srgbClr val="92D050"/>
                    </a:solidFill>
                  </a:tcPr>
                </a:tc>
                <a:extLst>
                  <a:ext uri="{0D108BD9-81ED-4DB2-BD59-A6C34878D82A}">
                    <a16:rowId xmlns:a16="http://schemas.microsoft.com/office/drawing/2014/main" val="10012"/>
                  </a:ext>
                </a:extLst>
              </a:tr>
              <a:tr h="352959">
                <a:tc>
                  <a:txBody>
                    <a:bodyPr/>
                    <a:lstStyle/>
                    <a:p>
                      <a:pPr algn="ctr">
                        <a:lnSpc>
                          <a:spcPct val="107000"/>
                        </a:lnSpc>
                        <a:spcAft>
                          <a:spcPts val="0"/>
                        </a:spcAft>
                      </a:pPr>
                      <a:r>
                        <a:rPr lang="pl-PL" sz="2000" dirty="0"/>
                        <a:t>PRZYCHODY OGÓŁEM</a:t>
                      </a:r>
                      <a:endParaRPr lang="pl-PL" sz="2000" b="1" dirty="0">
                        <a:latin typeface="Times New Roman"/>
                        <a:ea typeface="Times New Roman"/>
                      </a:endParaRPr>
                    </a:p>
                  </a:txBody>
                  <a:tcPr marL="40353" marR="40353" marT="0" marB="0" anchor="ctr">
                    <a:solidFill>
                      <a:schemeClr val="accent5">
                        <a:lumMod val="50000"/>
                      </a:schemeClr>
                    </a:solidFill>
                  </a:tcPr>
                </a:tc>
                <a:tc>
                  <a:txBody>
                    <a:bodyPr/>
                    <a:lstStyle/>
                    <a:p>
                      <a:pPr algn="ctr">
                        <a:lnSpc>
                          <a:spcPct val="107000"/>
                        </a:lnSpc>
                        <a:spcAft>
                          <a:spcPts val="0"/>
                        </a:spcAft>
                      </a:pPr>
                      <a:r>
                        <a:rPr lang="pl-PL" sz="2000" dirty="0"/>
                        <a:t>944 949</a:t>
                      </a:r>
                      <a:endParaRPr lang="pl-PL" sz="2000" b="1" dirty="0">
                        <a:latin typeface="Times New Roman"/>
                        <a:ea typeface="Times New Roman"/>
                      </a:endParaRPr>
                    </a:p>
                  </a:txBody>
                  <a:tcPr marL="40353" marR="40353" marT="0" marB="0" anchor="ctr">
                    <a:solidFill>
                      <a:schemeClr val="accent5">
                        <a:lumMod val="50000"/>
                      </a:schemeClr>
                    </a:solidFill>
                  </a:tcPr>
                </a:tc>
                <a:extLst>
                  <a:ext uri="{0D108BD9-81ED-4DB2-BD59-A6C34878D82A}">
                    <a16:rowId xmlns:a16="http://schemas.microsoft.com/office/drawing/2014/main" val="10007"/>
                  </a:ext>
                </a:extLst>
              </a:tr>
              <a:tr h="847142">
                <a:tc>
                  <a:txBody>
                    <a:bodyPr/>
                    <a:lstStyle/>
                    <a:p>
                      <a:pPr algn="ctr">
                        <a:lnSpc>
                          <a:spcPct val="107000"/>
                        </a:lnSpc>
                        <a:spcAft>
                          <a:spcPts val="0"/>
                        </a:spcAft>
                      </a:pPr>
                      <a:r>
                        <a:rPr lang="pl-PL" sz="1600" dirty="0"/>
                        <a:t>Przychody ze sprzedaży innych papierów wartościowych</a:t>
                      </a:r>
                    </a:p>
                    <a:p>
                      <a:pPr marL="342900" lvl="0" indent="-342900" algn="ctr">
                        <a:lnSpc>
                          <a:spcPct val="107000"/>
                        </a:lnSpc>
                        <a:spcAft>
                          <a:spcPts val="0"/>
                        </a:spcAft>
                        <a:buFont typeface="Wingdings" pitchFamily="2" charset="2"/>
                        <a:buChar char="Ø"/>
                      </a:pPr>
                      <a:r>
                        <a:rPr lang="pl-PL" sz="1600" dirty="0"/>
                        <a:t>emisja papierów wartościowych (obligacje) na spłatę  wcześniej</a:t>
                      </a:r>
                      <a:r>
                        <a:rPr lang="pl-PL" sz="1600" baseline="0" dirty="0"/>
                        <a:t> </a:t>
                      </a:r>
                      <a:r>
                        <a:rPr lang="pl-PL" sz="1600" dirty="0"/>
                        <a:t>zaciągniętych zobowiązań</a:t>
                      </a:r>
                      <a:endParaRPr lang="pl-PL" sz="1600" dirty="0">
                        <a:latin typeface="Times New Roman"/>
                        <a:ea typeface="Times New Roman"/>
                      </a:endParaRPr>
                    </a:p>
                  </a:txBody>
                  <a:tcPr marL="40353" marR="40353" marT="0" marB="0" anchor="ctr"/>
                </a:tc>
                <a:tc>
                  <a:txBody>
                    <a:bodyPr/>
                    <a:lstStyle/>
                    <a:p>
                      <a:pPr algn="ctr">
                        <a:lnSpc>
                          <a:spcPct val="107000"/>
                        </a:lnSpc>
                        <a:spcAft>
                          <a:spcPts val="0"/>
                        </a:spcAft>
                      </a:pPr>
                      <a:r>
                        <a:rPr lang="pl-PL" sz="1600" dirty="0"/>
                        <a:t>944 949</a:t>
                      </a:r>
                      <a:endParaRPr lang="pl-PL" sz="1600" dirty="0">
                        <a:latin typeface="Times New Roman"/>
                        <a:ea typeface="Times New Roman"/>
                      </a:endParaRPr>
                    </a:p>
                  </a:txBody>
                  <a:tcPr marL="40353" marR="40353" marT="0" marB="0" anchor="ctr"/>
                </a:tc>
                <a:extLst>
                  <a:ext uri="{0D108BD9-81ED-4DB2-BD59-A6C34878D82A}">
                    <a16:rowId xmlns:a16="http://schemas.microsoft.com/office/drawing/2014/main" val="10008"/>
                  </a:ext>
                </a:extLst>
              </a:tr>
              <a:tr h="453786">
                <a:tc>
                  <a:txBody>
                    <a:bodyPr/>
                    <a:lstStyle/>
                    <a:p>
                      <a:pPr algn="ctr">
                        <a:lnSpc>
                          <a:spcPct val="107000"/>
                        </a:lnSpc>
                        <a:spcAft>
                          <a:spcPts val="0"/>
                        </a:spcAft>
                      </a:pPr>
                      <a:r>
                        <a:rPr lang="pl-PL" sz="2000" dirty="0"/>
                        <a:t>ROZCHODY OGÓŁEM</a:t>
                      </a:r>
                      <a:endParaRPr lang="pl-PL" sz="2000" b="1" dirty="0">
                        <a:latin typeface="Times New Roman"/>
                        <a:ea typeface="Times New Roman"/>
                      </a:endParaRPr>
                    </a:p>
                  </a:txBody>
                  <a:tcPr marL="40353" marR="40353" marT="0" marB="0" anchor="ctr">
                    <a:solidFill>
                      <a:schemeClr val="accent5">
                        <a:lumMod val="50000"/>
                      </a:schemeClr>
                    </a:solidFill>
                  </a:tcPr>
                </a:tc>
                <a:tc>
                  <a:txBody>
                    <a:bodyPr/>
                    <a:lstStyle/>
                    <a:p>
                      <a:pPr algn="ctr">
                        <a:lnSpc>
                          <a:spcPct val="107000"/>
                        </a:lnSpc>
                        <a:spcAft>
                          <a:spcPts val="0"/>
                        </a:spcAft>
                      </a:pPr>
                      <a:r>
                        <a:rPr lang="pl-PL" sz="2000" dirty="0"/>
                        <a:t>1 827 618</a:t>
                      </a:r>
                      <a:endParaRPr lang="pl-PL" sz="2000" b="1" dirty="0">
                        <a:latin typeface="Times New Roman"/>
                        <a:ea typeface="Times New Roman"/>
                      </a:endParaRPr>
                    </a:p>
                  </a:txBody>
                  <a:tcPr marL="40353" marR="40353" marT="0" marB="0" anchor="ctr">
                    <a:solidFill>
                      <a:schemeClr val="accent5">
                        <a:lumMod val="50000"/>
                      </a:schemeClr>
                    </a:solidFill>
                  </a:tcPr>
                </a:tc>
                <a:extLst>
                  <a:ext uri="{0D108BD9-81ED-4DB2-BD59-A6C34878D82A}">
                    <a16:rowId xmlns:a16="http://schemas.microsoft.com/office/drawing/2014/main" val="10009"/>
                  </a:ext>
                </a:extLst>
              </a:tr>
              <a:tr h="436903">
                <a:tc>
                  <a:txBody>
                    <a:bodyPr/>
                    <a:lstStyle/>
                    <a:p>
                      <a:pPr algn="ctr">
                        <a:lnSpc>
                          <a:spcPct val="107000"/>
                        </a:lnSpc>
                        <a:spcAft>
                          <a:spcPts val="0"/>
                        </a:spcAft>
                      </a:pPr>
                      <a:r>
                        <a:rPr lang="pl-PL" sz="1600" dirty="0"/>
                        <a:t>Spłata kredytów </a:t>
                      </a:r>
                      <a:endParaRPr lang="pl-PL" sz="1600" dirty="0">
                        <a:latin typeface="Times New Roman"/>
                        <a:ea typeface="Times New Roman"/>
                      </a:endParaRPr>
                    </a:p>
                  </a:txBody>
                  <a:tcPr marL="40353" marR="40353" marT="0" marB="0" anchor="ctr"/>
                </a:tc>
                <a:tc>
                  <a:txBody>
                    <a:bodyPr/>
                    <a:lstStyle/>
                    <a:p>
                      <a:pPr algn="ctr">
                        <a:lnSpc>
                          <a:spcPct val="107000"/>
                        </a:lnSpc>
                        <a:spcAft>
                          <a:spcPts val="0"/>
                        </a:spcAft>
                      </a:pPr>
                      <a:r>
                        <a:rPr lang="pl-PL" sz="1600" dirty="0"/>
                        <a:t>257 618</a:t>
                      </a:r>
                      <a:endParaRPr lang="pl-PL" sz="1600" dirty="0">
                        <a:latin typeface="Times New Roman"/>
                        <a:ea typeface="Times New Roman"/>
                      </a:endParaRPr>
                    </a:p>
                  </a:txBody>
                  <a:tcPr marL="40353" marR="40353" marT="0" marB="0" anchor="ctr"/>
                </a:tc>
                <a:extLst>
                  <a:ext uri="{0D108BD9-81ED-4DB2-BD59-A6C34878D82A}">
                    <a16:rowId xmlns:a16="http://schemas.microsoft.com/office/drawing/2014/main" val="10010"/>
                  </a:ext>
                </a:extLst>
              </a:tr>
              <a:tr h="462810">
                <a:tc>
                  <a:txBody>
                    <a:bodyPr/>
                    <a:lstStyle/>
                    <a:p>
                      <a:pPr algn="ctr">
                        <a:lnSpc>
                          <a:spcPct val="107000"/>
                        </a:lnSpc>
                        <a:spcAft>
                          <a:spcPts val="0"/>
                        </a:spcAft>
                      </a:pPr>
                      <a:r>
                        <a:rPr lang="pl-PL" sz="1600" dirty="0"/>
                        <a:t>Wykup innych papierów wartościowych (obligacji) </a:t>
                      </a:r>
                      <a:endParaRPr lang="pl-PL" sz="1600" dirty="0">
                        <a:latin typeface="Times New Roman"/>
                        <a:ea typeface="Times New Roman"/>
                      </a:endParaRPr>
                    </a:p>
                  </a:txBody>
                  <a:tcPr marL="40353" marR="40353" marT="0" marB="0" anchor="ctr"/>
                </a:tc>
                <a:tc>
                  <a:txBody>
                    <a:bodyPr/>
                    <a:lstStyle/>
                    <a:p>
                      <a:pPr algn="ctr">
                        <a:lnSpc>
                          <a:spcPct val="107000"/>
                        </a:lnSpc>
                        <a:spcAft>
                          <a:spcPts val="0"/>
                        </a:spcAft>
                      </a:pPr>
                      <a:r>
                        <a:rPr lang="pl-PL" sz="1600" dirty="0"/>
                        <a:t>1 570 000</a:t>
                      </a:r>
                      <a:endParaRPr lang="pl-PL" sz="1600" dirty="0">
                        <a:latin typeface="Times New Roman"/>
                        <a:ea typeface="Times New Roman"/>
                      </a:endParaRPr>
                    </a:p>
                  </a:txBody>
                  <a:tcPr marL="40353" marR="40353"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72467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2025036805"/>
              </p:ext>
            </p:extLst>
          </p:nvPr>
        </p:nvGraphicFramePr>
        <p:xfrm>
          <a:off x="508567" y="1430629"/>
          <a:ext cx="11459690" cy="2361194"/>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34174">
                <a:tc gridSpan="2">
                  <a:txBody>
                    <a:bodyPr/>
                    <a:lstStyle/>
                    <a:p>
                      <a:pPr algn="ctr"/>
                      <a:r>
                        <a:rPr lang="pl-PL" sz="1800" b="1" u="sng" kern="1200" dirty="0">
                          <a:solidFill>
                            <a:schemeClr val="lt1"/>
                          </a:solidFill>
                          <a:latin typeface="+mn-lt"/>
                          <a:ea typeface="+mn-ea"/>
                          <a:cs typeface="+mn-cs"/>
                        </a:rPr>
                        <a:t>Dział 600 Rozdział 60095</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6780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Budowa magazynu soli dla Zarządu Dróg Powiatowych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Słupsku</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500 000 zł</a:t>
                      </a:r>
                    </a:p>
                  </a:txBody>
                  <a:tcPr anchor="ctr"/>
                </a:tc>
                <a:extLst>
                  <a:ext uri="{0D108BD9-81ED-4DB2-BD59-A6C34878D82A}">
                    <a16:rowId xmlns:a16="http://schemas.microsoft.com/office/drawing/2014/main" val="10001"/>
                  </a:ext>
                </a:extLst>
              </a:tr>
              <a:tr h="12489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Inwestycja dotyczyć będzie budowy magazynu soli dla Zarządu Dróg Powiatowych w Słupsku. Realizacja przedsięwzięcia przyczyni się do powstania oszczędności wynikających z utraty materiału w wyniku czynników atmosferycznych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oraz da możliwość wcześniejszego zamawiania większej ilości soli co wpływa na cenę jednostkową materiału.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Koszt szacunkowy inwestycji 500 000 zł.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pic>
        <p:nvPicPr>
          <p:cNvPr id="5" name="Symbol zastępczy zawartości 4">
            <a:extLst>
              <a:ext uri="{FF2B5EF4-FFF2-40B4-BE49-F238E27FC236}">
                <a16:creationId xmlns:a16="http://schemas.microsoft.com/office/drawing/2014/main" id="{6BD8226A-783B-4CED-9362-788AE963660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6827" y="3896633"/>
            <a:ext cx="4986388" cy="280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624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2287799833"/>
              </p:ext>
            </p:extLst>
          </p:nvPr>
        </p:nvGraphicFramePr>
        <p:xfrm>
          <a:off x="491789" y="2308203"/>
          <a:ext cx="11459690" cy="2241594"/>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68872">
                <a:tc gridSpan="2">
                  <a:txBody>
                    <a:bodyPr/>
                    <a:lstStyle/>
                    <a:p>
                      <a:pPr algn="ctr"/>
                      <a:r>
                        <a:rPr lang="pl-PL" sz="1800" b="1" u="sng" kern="1200" dirty="0">
                          <a:solidFill>
                            <a:schemeClr val="lt1"/>
                          </a:solidFill>
                          <a:latin typeface="+mn-lt"/>
                          <a:ea typeface="+mn-ea"/>
                          <a:cs typeface="+mn-cs"/>
                        </a:rPr>
                        <a:t>Dział 600 Rozdział 60095</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7322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Zakup solarki do zimowego utrzymania dróg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dla Zarządu Dróg Powiatowych w Słupsku</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125 000 zł</a:t>
                      </a:r>
                      <a:endParaRPr lang="pl-PL" sz="1400" b="0" kern="1200" dirty="0"/>
                    </a:p>
                  </a:txBody>
                  <a:tcPr anchor="ctr"/>
                </a:tc>
                <a:extLst>
                  <a:ext uri="{0D108BD9-81ED-4DB2-BD59-A6C34878D82A}">
                    <a16:rowId xmlns:a16="http://schemas.microsoft.com/office/drawing/2014/main" val="10003"/>
                  </a:ext>
                </a:extLst>
              </a:tr>
              <a:tr h="1040511">
                <a:tc gridSpan="2">
                  <a:txBody>
                    <a:bodyPr/>
                    <a:lstStyle/>
                    <a:p>
                      <a:pPr algn="ctr"/>
                      <a:r>
                        <a:rPr lang="pl-PL" sz="1600" b="0" kern="1200" dirty="0">
                          <a:solidFill>
                            <a:schemeClr val="dk1"/>
                          </a:solidFill>
                          <a:latin typeface="+mn-lt"/>
                          <a:ea typeface="+mn-ea"/>
                          <a:cs typeface="+mn-cs"/>
                        </a:rPr>
                        <a:t>Inwestycja dotyczyć będzie zakupu solarki do zimowego utrzymania dróg o pojemności 6 m3 </a:t>
                      </a:r>
                    </a:p>
                    <a:p>
                      <a:pPr algn="ctr"/>
                      <a:r>
                        <a:rPr lang="pl-PL" sz="1600" b="0" kern="1200" dirty="0">
                          <a:solidFill>
                            <a:schemeClr val="dk1"/>
                          </a:solidFill>
                          <a:latin typeface="+mn-lt"/>
                          <a:ea typeface="+mn-ea"/>
                          <a:cs typeface="+mn-cs"/>
                        </a:rPr>
                        <a:t>ze sterowaniem komputerowym</a:t>
                      </a:r>
                      <a:r>
                        <a:rPr lang="pl-PL" sz="1600" b="0" kern="1200" baseline="0" dirty="0">
                          <a:solidFill>
                            <a:schemeClr val="dk1"/>
                          </a:solidFill>
                          <a:latin typeface="+mn-lt"/>
                          <a:ea typeface="+mn-ea"/>
                          <a:cs typeface="+mn-cs"/>
                        </a:rPr>
                        <a:t> </a:t>
                      </a:r>
                      <a:r>
                        <a:rPr lang="pl-PL" sz="1600" b="0" kern="1200" dirty="0">
                          <a:solidFill>
                            <a:schemeClr val="dk1"/>
                          </a:solidFill>
                          <a:latin typeface="+mn-lt"/>
                          <a:ea typeface="+mn-ea"/>
                          <a:cs typeface="+mn-cs"/>
                        </a:rPr>
                        <a:t>z kabiny, z tachografem. Koszt szacunkowy inwestycji 125 000 zł. </a:t>
                      </a:r>
                      <a:r>
                        <a:rPr lang="pl-PL" sz="1600" b="0" kern="1200" baseline="0" dirty="0">
                          <a:solidFill>
                            <a:schemeClr val="dk1"/>
                          </a:solidFill>
                          <a:latin typeface="+mn-lt"/>
                          <a:ea typeface="+mn-ea"/>
                          <a:cs typeface="+mn-cs"/>
                        </a:rPr>
                        <a:t> </a:t>
                      </a:r>
                    </a:p>
                  </a:txBody>
                  <a:tcPr anchor="ctr"/>
                </a:tc>
                <a:tc hMerge="1">
                  <a:txBody>
                    <a:bodyPr/>
                    <a:lstStyle/>
                    <a:p>
                      <a:endParaRPr lang="pl-PL"/>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1140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415635" y="2073447"/>
          <a:ext cx="11459690" cy="3591084"/>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84564">
                <a:tc gridSpan="2">
                  <a:txBody>
                    <a:bodyPr/>
                    <a:lstStyle/>
                    <a:p>
                      <a:pPr algn="ctr"/>
                      <a:r>
                        <a:rPr lang="pl-PL" sz="1800" b="1" u="sng" kern="1200" dirty="0">
                          <a:solidFill>
                            <a:schemeClr val="lt1"/>
                          </a:solidFill>
                          <a:latin typeface="+mn-lt"/>
                          <a:ea typeface="+mn-ea"/>
                          <a:cs typeface="+mn-cs"/>
                        </a:rPr>
                        <a:t>Dział 750 Rozdział 75020</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756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Dostosowanie budynku Starostwa Powiatowego w Słupsku przy ul. Szarych Szeregów 14 do wymogów p. </a:t>
                      </a:r>
                      <a:r>
                        <a:rPr lang="pl-PL" sz="1600" b="0" kern="1200" dirty="0" err="1">
                          <a:solidFill>
                            <a:schemeClr val="dk1"/>
                          </a:solidFill>
                          <a:latin typeface="+mn-lt"/>
                          <a:ea typeface="+mn-ea"/>
                          <a:cs typeface="+mn-cs"/>
                        </a:rPr>
                        <a:t>poż</a:t>
                      </a:r>
                      <a:r>
                        <a:rPr lang="pl-PL" sz="1600" b="0" kern="1200" dirty="0">
                          <a:solidFill>
                            <a:schemeClr val="dk1"/>
                          </a:solidFill>
                          <a:latin typeface="+mn-lt"/>
                          <a:ea typeface="+mn-ea"/>
                          <a:cs typeface="+mn-cs"/>
                        </a:rPr>
                        <a:t>.</a:t>
                      </a:r>
                      <a:endParaRPr lang="pl-PL" sz="1400" b="0" kern="1200" dirty="0"/>
                    </a:p>
                  </a:txBody>
                  <a:tcPr anchor="ctr"/>
                </a:tc>
                <a:tc>
                  <a:txBody>
                    <a:bodyPr/>
                    <a:lstStyle/>
                    <a:p>
                      <a:pPr algn="ctr"/>
                      <a:r>
                        <a:rPr lang="pl-PL" sz="1600" b="0" kern="1200" dirty="0">
                          <a:solidFill>
                            <a:schemeClr val="dk1"/>
                          </a:solidFill>
                          <a:latin typeface="+mn-lt"/>
                          <a:ea typeface="+mn-ea"/>
                          <a:cs typeface="+mn-cs"/>
                        </a:rPr>
                        <a:t>Plan 100 000,00 zł</a:t>
                      </a:r>
                      <a:endParaRPr lang="pl-PL" sz="1400" b="0" dirty="0"/>
                    </a:p>
                  </a:txBody>
                  <a:tcPr anchor="ctr"/>
                </a:tc>
                <a:extLst>
                  <a:ext uri="{0D108BD9-81ED-4DB2-BD59-A6C34878D82A}">
                    <a16:rowId xmlns:a16="http://schemas.microsoft.com/office/drawing/2014/main" val="10001"/>
                  </a:ext>
                </a:extLst>
              </a:tr>
              <a:tr h="2349803">
                <a:tc gridSpan="2">
                  <a:txBody>
                    <a:bodyPr/>
                    <a:lstStyle/>
                    <a:p>
                      <a:pPr algn="ctr"/>
                      <a:r>
                        <a:rPr lang="pl-PL" sz="1600" b="0" kern="1200" dirty="0">
                          <a:solidFill>
                            <a:schemeClr val="dk1"/>
                          </a:solidFill>
                          <a:latin typeface="+mn-lt"/>
                          <a:ea typeface="+mn-ea"/>
                          <a:cs typeface="+mn-cs"/>
                        </a:rPr>
                        <a:t>Inwestycja dotyczyć będzie:</a:t>
                      </a:r>
                    </a:p>
                    <a:p>
                      <a:pPr algn="l"/>
                      <a:r>
                        <a:rPr lang="pl-PL" sz="1600" b="0" kern="1200" dirty="0">
                          <a:solidFill>
                            <a:schemeClr val="dk1"/>
                          </a:solidFill>
                          <a:latin typeface="+mn-lt"/>
                          <a:ea typeface="+mn-ea"/>
                          <a:cs typeface="+mn-cs"/>
                        </a:rPr>
                        <a:t>1) zakupu i montażu 6 drzwi </a:t>
                      </a:r>
                      <a:r>
                        <a:rPr lang="pl-PL" sz="1600" b="0" kern="1200" dirty="0" err="1">
                          <a:solidFill>
                            <a:schemeClr val="dk1"/>
                          </a:solidFill>
                          <a:latin typeface="+mn-lt"/>
                          <a:ea typeface="+mn-ea"/>
                          <a:cs typeface="+mn-cs"/>
                        </a:rPr>
                        <a:t>p.poż</a:t>
                      </a:r>
                      <a:r>
                        <a:rPr lang="pl-PL" sz="1600" b="0" kern="1200" dirty="0">
                          <a:solidFill>
                            <a:schemeClr val="dk1"/>
                          </a:solidFill>
                          <a:latin typeface="+mn-lt"/>
                          <a:ea typeface="+mn-ea"/>
                          <a:cs typeface="+mn-cs"/>
                        </a:rPr>
                        <a:t>. zgodnie z postanowieniem Pomorskiego Komendanta Wojewódzkiego Państwowej Straży Pożarnej w Gdańsku nr WZ-5595/40-4/2010 z dnia 14 maja 2010 roku oraz z dokumentacją techniczną (dokładna ilość sztuk drzwi zostanie podana po określeniu ich ceny i lokalizacji w budynku),</a:t>
                      </a:r>
                    </a:p>
                    <a:p>
                      <a:pPr algn="l"/>
                      <a:r>
                        <a:rPr lang="pl-PL" sz="1600" b="0" kern="1200" dirty="0">
                          <a:solidFill>
                            <a:schemeClr val="dk1"/>
                          </a:solidFill>
                          <a:latin typeface="+mn-lt"/>
                          <a:ea typeface="+mn-ea"/>
                          <a:cs typeface="+mn-cs"/>
                        </a:rPr>
                        <a:t>2) uzupełnienia oznakowania </a:t>
                      </a:r>
                      <a:r>
                        <a:rPr lang="pl-PL" sz="1600" b="0" kern="1200" dirty="0" err="1">
                          <a:solidFill>
                            <a:schemeClr val="dk1"/>
                          </a:solidFill>
                          <a:latin typeface="+mn-lt"/>
                          <a:ea typeface="+mn-ea"/>
                          <a:cs typeface="+mn-cs"/>
                        </a:rPr>
                        <a:t>p.poż</a:t>
                      </a:r>
                      <a:r>
                        <a:rPr lang="pl-PL" sz="1600" b="0" kern="1200" dirty="0">
                          <a:solidFill>
                            <a:schemeClr val="dk1"/>
                          </a:solidFill>
                          <a:latin typeface="+mn-lt"/>
                          <a:ea typeface="+mn-ea"/>
                          <a:cs typeface="+mn-cs"/>
                        </a:rPr>
                        <a:t>. i ewakuacyjnego w budynku,</a:t>
                      </a:r>
                    </a:p>
                    <a:p>
                      <a:pPr algn="l"/>
                      <a:r>
                        <a:rPr lang="pl-PL" sz="1600" b="0" kern="1200" dirty="0">
                          <a:solidFill>
                            <a:schemeClr val="dk1"/>
                          </a:solidFill>
                          <a:latin typeface="+mn-lt"/>
                          <a:ea typeface="+mn-ea"/>
                          <a:cs typeface="+mn-cs"/>
                        </a:rPr>
                        <a:t>3) sprawdzenia systemu hydrantów wewnętrznych oraz systemu ostrzegania i sygnalizacji  </a:t>
                      </a:r>
                      <a:r>
                        <a:rPr lang="pl-PL" sz="1600" b="0" kern="1200" dirty="0" err="1">
                          <a:solidFill>
                            <a:schemeClr val="dk1"/>
                          </a:solidFill>
                          <a:latin typeface="+mn-lt"/>
                          <a:ea typeface="+mn-ea"/>
                          <a:cs typeface="+mn-cs"/>
                        </a:rPr>
                        <a:t>p.poż</a:t>
                      </a:r>
                      <a:r>
                        <a:rPr lang="pl-PL" sz="1600" b="0" kern="1200" dirty="0">
                          <a:solidFill>
                            <a:schemeClr val="dk1"/>
                          </a:solidFill>
                          <a:latin typeface="+mn-lt"/>
                          <a:ea typeface="+mn-ea"/>
                          <a:cs typeface="+mn-cs"/>
                        </a:rPr>
                        <a:t>. w budynku.</a:t>
                      </a:r>
                    </a:p>
                    <a:p>
                      <a:pPr algn="ctr"/>
                      <a:r>
                        <a:rPr lang="pl-PL" sz="1600" b="0" kern="1200" dirty="0">
                          <a:solidFill>
                            <a:schemeClr val="dk1"/>
                          </a:solidFill>
                          <a:latin typeface="+mn-lt"/>
                          <a:ea typeface="+mn-ea"/>
                          <a:cs typeface="+mn-cs"/>
                        </a:rPr>
                        <a:t>Koszt szacunkowy inwestycji 100 000 zł.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847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415635" y="1591293"/>
          <a:ext cx="11459690" cy="5011387"/>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41292">
                <a:tc gridSpan="2">
                  <a:txBody>
                    <a:bodyPr/>
                    <a:lstStyle/>
                    <a:p>
                      <a:pPr algn="ctr"/>
                      <a:r>
                        <a:rPr lang="pl-PL" sz="1800" b="1" u="sng" kern="1200" dirty="0">
                          <a:solidFill>
                            <a:schemeClr val="lt1"/>
                          </a:solidFill>
                          <a:latin typeface="+mn-lt"/>
                          <a:ea typeface="+mn-ea"/>
                          <a:cs typeface="+mn-cs"/>
                        </a:rPr>
                        <a:t>Dział 801 Rozdział 80115</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979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Budowa i wyposażenie sali gimnastycznej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przy Zespole Szkół Agrotechnicznych w Słupsku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wraz z dokumentacją projektową</a:t>
                      </a:r>
                      <a:endParaRPr lang="pl-PL" sz="1400" b="0" kern="1200" dirty="0"/>
                    </a:p>
                  </a:txBody>
                  <a:tcPr anchor="ctr"/>
                </a:tc>
                <a:tc>
                  <a:txBody>
                    <a:bodyPr/>
                    <a:lstStyle/>
                    <a:p>
                      <a:pPr algn="ctr"/>
                      <a:r>
                        <a:rPr lang="pl-PL" sz="1600" b="0" kern="1200" dirty="0">
                          <a:solidFill>
                            <a:schemeClr val="dk1"/>
                          </a:solidFill>
                          <a:latin typeface="+mn-lt"/>
                          <a:ea typeface="+mn-ea"/>
                          <a:cs typeface="+mn-cs"/>
                        </a:rPr>
                        <a:t>Plan 200 000,00 zł</a:t>
                      </a:r>
                      <a:endParaRPr lang="pl-PL" sz="1400" b="0" dirty="0"/>
                    </a:p>
                  </a:txBody>
                  <a:tcPr anchor="ctr"/>
                </a:tc>
                <a:extLst>
                  <a:ext uri="{0D108BD9-81ED-4DB2-BD59-A6C34878D82A}">
                    <a16:rowId xmlns:a16="http://schemas.microsoft.com/office/drawing/2014/main" val="10001"/>
                  </a:ext>
                </a:extLst>
              </a:tr>
              <a:tr h="3590789">
                <a:tc gridSpan="2">
                  <a:txBody>
                    <a:bodyPr/>
                    <a:lstStyle/>
                    <a:p>
                      <a:pPr algn="ctr"/>
                      <a:r>
                        <a:rPr lang="pl-PL" sz="1600" b="0" kern="1200" dirty="0">
                          <a:solidFill>
                            <a:schemeClr val="dk1"/>
                          </a:solidFill>
                          <a:latin typeface="+mn-lt"/>
                          <a:ea typeface="+mn-ea"/>
                          <a:cs typeface="+mn-cs"/>
                        </a:rPr>
                        <a:t>Inwestycja realizowana będzie w latach 2019 - 2021. W 2019 roku wykonana zostanie dokumentacja projektowa za kwotę 200 000 zł. Natomiast w 2020 roku wykonany zostanie I etap budowy sali gimnastycznej za kwotę 2 781 000 zł, </a:t>
                      </a:r>
                    </a:p>
                    <a:p>
                      <a:pPr algn="ctr"/>
                      <a:r>
                        <a:rPr lang="pl-PL" sz="1600" b="0" kern="1200" dirty="0">
                          <a:solidFill>
                            <a:schemeClr val="dk1"/>
                          </a:solidFill>
                          <a:latin typeface="+mn-lt"/>
                          <a:ea typeface="+mn-ea"/>
                          <a:cs typeface="+mn-cs"/>
                        </a:rPr>
                        <a:t>a w 2021 roku wykonany zostanie II etap budowy sali wraz z wyposażeniem za kwotę 2 781 000 zł.</a:t>
                      </a:r>
                    </a:p>
                    <a:p>
                      <a:pPr algn="ctr"/>
                      <a:r>
                        <a:rPr lang="pl-PL" sz="1600" b="0" kern="1200" dirty="0">
                          <a:solidFill>
                            <a:schemeClr val="dk1"/>
                          </a:solidFill>
                          <a:latin typeface="+mn-lt"/>
                          <a:ea typeface="+mn-ea"/>
                          <a:cs typeface="+mn-cs"/>
                        </a:rPr>
                        <a:t>Na dofinansowanie realizacji ww. zadania szukamy środków zewnętrznych. Szacunkowy koszt całkowity realizacji przedsięwzięcia to 5 762 000 zł. Nowo wybudowana sala będzie posiadała podstawowe wyposażenie, tj.: 1) Koszykówka główna na boisko centralne- 1 komplet; 2) Koszykówka- 3 boiska treningowe; 3) Siatkówka - boisko główne; </a:t>
                      </a:r>
                    </a:p>
                    <a:p>
                      <a:pPr algn="ctr"/>
                      <a:r>
                        <a:rPr lang="pl-PL" sz="1600" b="0" kern="1200" dirty="0">
                          <a:solidFill>
                            <a:schemeClr val="dk1"/>
                          </a:solidFill>
                          <a:latin typeface="+mn-lt"/>
                          <a:ea typeface="+mn-ea"/>
                          <a:cs typeface="+mn-cs"/>
                        </a:rPr>
                        <a:t>4) Siatkówka- 3 boiska treningowe ( poprzeczne); 5) Tenis ziemny- boisko główne; 6) badminton- 1 komplet; 7) Piłka ręczna- boisko główne; 8) Piłka nożna halowa- boisko główne; 9) Drabinki gimnastyczne H=3,0 m mocowane pomiędzy filarami; </a:t>
                      </a:r>
                    </a:p>
                    <a:p>
                      <a:pPr algn="ctr"/>
                      <a:r>
                        <a:rPr lang="pl-PL" sz="1600" b="0" kern="1200" dirty="0">
                          <a:solidFill>
                            <a:schemeClr val="dk1"/>
                          </a:solidFill>
                          <a:latin typeface="+mn-lt"/>
                          <a:ea typeface="+mn-ea"/>
                          <a:cs typeface="+mn-cs"/>
                        </a:rPr>
                        <a:t>10) </a:t>
                      </a:r>
                      <a:r>
                        <a:rPr lang="pl-PL" sz="1600" b="0" kern="1200" dirty="0" err="1">
                          <a:solidFill>
                            <a:schemeClr val="dk1"/>
                          </a:solidFill>
                          <a:latin typeface="+mn-lt"/>
                          <a:ea typeface="+mn-ea"/>
                          <a:cs typeface="+mn-cs"/>
                        </a:rPr>
                        <a:t>Piłkochwyty</a:t>
                      </a:r>
                      <a:r>
                        <a:rPr lang="pl-PL" sz="1600" b="0" kern="1200" dirty="0">
                          <a:solidFill>
                            <a:schemeClr val="dk1"/>
                          </a:solidFill>
                          <a:latin typeface="+mn-lt"/>
                          <a:ea typeface="+mn-ea"/>
                          <a:cs typeface="+mn-cs"/>
                        </a:rPr>
                        <a:t> na ściany szczytowe; 11) Drążek gimnastyczny wolnostojący- 1 komplet; 12) Liny i drabinki gimnastyczne </a:t>
                      </a:r>
                    </a:p>
                    <a:p>
                      <a:pPr algn="ctr"/>
                      <a:r>
                        <a:rPr lang="pl-PL" sz="1600" b="0" kern="1200" dirty="0">
                          <a:solidFill>
                            <a:schemeClr val="dk1"/>
                          </a:solidFill>
                          <a:latin typeface="+mn-lt"/>
                          <a:ea typeface="+mn-ea"/>
                          <a:cs typeface="+mn-cs"/>
                        </a:rPr>
                        <a:t>z szyną jezdną- 1 komplet; 13) kotara grodząca z napędem elektrycznym- 2 sztuki ( podział na 3 sektory); 14) Tablica wyników sportowych profesjonalna- DTS 180 </a:t>
                      </a:r>
                      <a:r>
                        <a:rPr lang="pl-PL" sz="1600" b="0" kern="1200" dirty="0" err="1">
                          <a:solidFill>
                            <a:schemeClr val="dk1"/>
                          </a:solidFill>
                          <a:latin typeface="+mn-lt"/>
                          <a:ea typeface="+mn-ea"/>
                          <a:cs typeface="+mn-cs"/>
                        </a:rPr>
                        <a:t>Profi</a:t>
                      </a:r>
                      <a:r>
                        <a:rPr lang="pl-PL" sz="1600" b="0" kern="1200" dirty="0">
                          <a:solidFill>
                            <a:schemeClr val="dk1"/>
                          </a:solidFill>
                          <a:latin typeface="+mn-lt"/>
                          <a:ea typeface="+mn-ea"/>
                          <a:cs typeface="+mn-cs"/>
                        </a:rPr>
                        <a:t>; 15) Wyposażenie szatni; 16) Siedziska na trybuny; </a:t>
                      </a:r>
                    </a:p>
                    <a:p>
                      <a:pPr algn="ctr"/>
                      <a:r>
                        <a:rPr lang="pl-PL" sz="1600" b="0" kern="1200" dirty="0">
                          <a:solidFill>
                            <a:schemeClr val="dk1"/>
                          </a:solidFill>
                          <a:latin typeface="+mn-lt"/>
                          <a:ea typeface="+mn-ea"/>
                          <a:cs typeface="+mn-cs"/>
                        </a:rPr>
                        <a:t>17) Trybuny stałe 2 rzędowe chowane (na kółkach) z siedziskami plastikowymi.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63352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415635" y="1662545"/>
          <a:ext cx="11459690" cy="4690753"/>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74930">
                <a:tc gridSpan="2">
                  <a:txBody>
                    <a:bodyPr/>
                    <a:lstStyle/>
                    <a:p>
                      <a:pPr algn="ctr"/>
                      <a:r>
                        <a:rPr lang="pl-PL" sz="1800" b="1" u="sng" kern="1200" dirty="0">
                          <a:solidFill>
                            <a:schemeClr val="lt1"/>
                          </a:solidFill>
                          <a:latin typeface="+mn-lt"/>
                          <a:ea typeface="+mn-ea"/>
                          <a:cs typeface="+mn-cs"/>
                        </a:rPr>
                        <a:t>Dział 852 Rozdział 85202</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1053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Instalacja oświetlenia awaryjnego p. </a:t>
                      </a:r>
                      <a:r>
                        <a:rPr lang="pl-PL" sz="1600" b="0" kern="1200" dirty="0" err="1">
                          <a:solidFill>
                            <a:schemeClr val="dk1"/>
                          </a:solidFill>
                          <a:latin typeface="+mn-lt"/>
                          <a:ea typeface="+mn-ea"/>
                          <a:cs typeface="+mn-cs"/>
                        </a:rPr>
                        <a:t>poż</a:t>
                      </a:r>
                      <a:r>
                        <a:rPr lang="pl-PL" sz="1600" b="0" kern="1200" dirty="0">
                          <a:solidFill>
                            <a:schemeClr val="dk1"/>
                          </a:solidFill>
                          <a:latin typeface="+mn-lt"/>
                          <a:ea typeface="+mn-ea"/>
                          <a:cs typeface="+mn-cs"/>
                        </a:rPr>
                        <a:t> i instalacja oddymiająca, jako nieodzowna część w celu likwidacji stanu zagrożenia życia w Domu Pomocy Społecznej w Machowinku	</a:t>
                      </a:r>
                      <a:endParaRPr lang="pl-PL" sz="1400" b="0" kern="1200" dirty="0"/>
                    </a:p>
                  </a:txBody>
                  <a:tcPr anchor="ctr"/>
                </a:tc>
                <a:tc>
                  <a:txBody>
                    <a:bodyPr/>
                    <a:lstStyle/>
                    <a:p>
                      <a:pPr algn="ctr"/>
                      <a:r>
                        <a:rPr lang="pl-PL" sz="1600" b="0" kern="1200" dirty="0">
                          <a:solidFill>
                            <a:schemeClr val="dk1"/>
                          </a:solidFill>
                          <a:latin typeface="+mn-lt"/>
                          <a:ea typeface="+mn-ea"/>
                          <a:cs typeface="+mn-cs"/>
                        </a:rPr>
                        <a:t>Plan 20 000,00 zł</a:t>
                      </a:r>
                      <a:endParaRPr lang="pl-PL" sz="1400" b="0" dirty="0"/>
                    </a:p>
                  </a:txBody>
                  <a:tcPr anchor="ctr"/>
                </a:tc>
                <a:extLst>
                  <a:ext uri="{0D108BD9-81ED-4DB2-BD59-A6C34878D82A}">
                    <a16:rowId xmlns:a16="http://schemas.microsoft.com/office/drawing/2014/main" val="10001"/>
                  </a:ext>
                </a:extLst>
              </a:tr>
              <a:tr h="105395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Realizacja zadania polegać będzie na wykonaniu instalacji oświetlenia awaryjnego </a:t>
                      </a:r>
                      <a:r>
                        <a:rPr lang="pl-PL" sz="1600" b="0" kern="1200" dirty="0" err="1">
                          <a:solidFill>
                            <a:schemeClr val="dk1"/>
                          </a:solidFill>
                          <a:latin typeface="+mn-lt"/>
                          <a:ea typeface="+mn-ea"/>
                          <a:cs typeface="+mn-cs"/>
                        </a:rPr>
                        <a:t>p.poż</a:t>
                      </a:r>
                      <a:r>
                        <a:rPr lang="pl-PL" sz="1600" b="0" kern="1200" dirty="0">
                          <a:solidFill>
                            <a:schemeClr val="dk1"/>
                          </a:solidFill>
                          <a:latin typeface="+mn-lt"/>
                          <a:ea typeface="+mn-ea"/>
                          <a:cs typeface="+mn-cs"/>
                        </a:rPr>
                        <a:t>. i instalacji oddymiającej: materiały oraz robocizna. Dzięki przedsięwzięciu usunięte zostaną istniejące zagrożenia życia.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Koszt szacunkowy inwestycji 20 000 złotych.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r h="7416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Zakup pralnicy przemysłowej dla Domu Pomocy Społecznej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Machowinie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30 000,00 zł</a:t>
                      </a:r>
                      <a:endParaRPr lang="pl-PL" sz="1400" b="0" kern="1200" dirty="0"/>
                    </a:p>
                  </a:txBody>
                  <a:tcPr anchor="ctr"/>
                </a:tc>
                <a:extLst>
                  <a:ext uri="{0D108BD9-81ED-4DB2-BD59-A6C34878D82A}">
                    <a16:rowId xmlns:a16="http://schemas.microsoft.com/office/drawing/2014/main" val="10003"/>
                  </a:ext>
                </a:extLst>
              </a:tr>
              <a:tr h="136623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Realizacja zadania polegać będzie na zakupie nowej pralnicy przemysłowej, w celu prawidłowego funkcjonowania pralni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Domu Pomocy Społecznej w Machowinie. Dotychczas używana pralnica, w miejsce której</a:t>
                      </a:r>
                      <a:r>
                        <a:rPr lang="pl-PL" sz="1600" b="0" kern="1200" baseline="0" dirty="0">
                          <a:solidFill>
                            <a:schemeClr val="dk1"/>
                          </a:solidFill>
                          <a:latin typeface="+mn-lt"/>
                          <a:ea typeface="+mn-ea"/>
                          <a:cs typeface="+mn-cs"/>
                        </a:rPr>
                        <a:t> </a:t>
                      </a:r>
                      <a:r>
                        <a:rPr lang="pl-PL" sz="1600" b="0" kern="1200" dirty="0">
                          <a:solidFill>
                            <a:schemeClr val="dk1"/>
                          </a:solidFill>
                          <a:latin typeface="+mn-lt"/>
                          <a:ea typeface="+mn-ea"/>
                          <a:cs typeface="+mn-cs"/>
                        </a:rPr>
                        <a:t>ma być zakupiona nowa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jest niesprawna technicznie, a koszty remontu przewyższają jej wartość. Koszt szacunkowy inwestycji 30 000 zł. </a:t>
                      </a:r>
                    </a:p>
                  </a:txBody>
                  <a:tcPr anchor="ctr"/>
                </a:tc>
                <a:tc hMerge="1">
                  <a:txBody>
                    <a:bodyPr/>
                    <a:lstStyle/>
                    <a:p>
                      <a:endParaRPr lang="pl-PL"/>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756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415635" y="2073448"/>
          <a:ext cx="11459690" cy="3555456"/>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526467">
                <a:tc gridSpan="2">
                  <a:txBody>
                    <a:bodyPr/>
                    <a:lstStyle/>
                    <a:p>
                      <a:pPr algn="ctr"/>
                      <a:r>
                        <a:rPr lang="pl-PL" sz="1800" b="1" u="sng" kern="1200" dirty="0">
                          <a:solidFill>
                            <a:schemeClr val="lt1"/>
                          </a:solidFill>
                          <a:latin typeface="+mn-lt"/>
                          <a:ea typeface="+mn-ea"/>
                          <a:cs typeface="+mn-cs"/>
                        </a:rPr>
                        <a:t>Dział 852 Rozdział 85202</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1168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Zakup samochodu osobowego przystosowanego do przewozu osób niepełnosprawnych dla Domu Pomocy Społecznej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Lubuczewie </a:t>
                      </a:r>
                    </a:p>
                  </a:txBody>
                  <a:tcPr anchor="ctr"/>
                </a:tc>
                <a:tc>
                  <a:txBody>
                    <a:bodyPr/>
                    <a:lstStyle/>
                    <a:p>
                      <a:pPr algn="ctr"/>
                      <a:r>
                        <a:rPr lang="pl-PL" sz="1600" b="0" kern="1200" dirty="0">
                          <a:solidFill>
                            <a:schemeClr val="dk1"/>
                          </a:solidFill>
                          <a:latin typeface="+mn-lt"/>
                          <a:ea typeface="+mn-ea"/>
                          <a:cs typeface="+mn-cs"/>
                        </a:rPr>
                        <a:t>Plan 56 000,00 zł</a:t>
                      </a:r>
                      <a:endParaRPr lang="pl-PL" sz="1400" b="0" dirty="0"/>
                    </a:p>
                  </a:txBody>
                  <a:tcPr anchor="ctr"/>
                </a:tc>
                <a:extLst>
                  <a:ext uri="{0D108BD9-81ED-4DB2-BD59-A6C34878D82A}">
                    <a16:rowId xmlns:a16="http://schemas.microsoft.com/office/drawing/2014/main" val="10001"/>
                  </a:ext>
                </a:extLst>
              </a:tr>
              <a:tr h="186066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Realizacja zadania polegać będzie na zakupie samochodu osobowego z przeznaczeniem do przewozu osób niepełnosprawnych, w tym osób na wózkach inwalidzkich (do przewozu 9 osób). Koszt szacunkowy inwestycji 56 000 zł. Stanowi on wkład własny w realizację przedsięwzięcia. Pozostałą kwotę w wysokości 84 000 zł, Dom Pomocy Społecznej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Lubuczewie zamierza pozyskać ze środków z Państwowego Funduszu Rehabilitacji Osób Niepełnosprawnych.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Łączna szacunkowa wartość zadania to 140 000 zł. </a:t>
                      </a:r>
                      <a:endParaRPr lang="pl-PL" sz="1400" b="0" kern="1200" dirty="0"/>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4445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415635" y="2073447"/>
          <a:ext cx="11459690" cy="3258574"/>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681593">
                <a:tc gridSpan="2">
                  <a:txBody>
                    <a:bodyPr/>
                    <a:lstStyle/>
                    <a:p>
                      <a:pPr algn="ctr"/>
                      <a:r>
                        <a:rPr lang="pl-PL" sz="1800" b="1" u="sng" kern="1200" dirty="0">
                          <a:solidFill>
                            <a:schemeClr val="lt1"/>
                          </a:solidFill>
                          <a:latin typeface="+mn-lt"/>
                          <a:ea typeface="+mn-ea"/>
                          <a:cs typeface="+mn-cs"/>
                        </a:rPr>
                        <a:t>Dział 853 Rozdział 85333</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1064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Zakup i montaż regałów przesuwnych w pomieszczeniach archiwum w budynku Powiatowego Urzędu Pracy w Słupsku</a:t>
                      </a:r>
                      <a:endParaRPr lang="pl-PL" sz="1400" b="0" kern="1200" dirty="0"/>
                    </a:p>
                  </a:txBody>
                  <a:tcPr anchor="ctr"/>
                </a:tc>
                <a:tc>
                  <a:txBody>
                    <a:bodyPr/>
                    <a:lstStyle/>
                    <a:p>
                      <a:pPr algn="ctr"/>
                      <a:r>
                        <a:rPr lang="pl-PL" sz="1600" b="0" kern="1200" dirty="0">
                          <a:solidFill>
                            <a:schemeClr val="dk1"/>
                          </a:solidFill>
                          <a:latin typeface="+mn-lt"/>
                          <a:ea typeface="+mn-ea"/>
                          <a:cs typeface="+mn-cs"/>
                        </a:rPr>
                        <a:t>Plan 25 000,00 zł</a:t>
                      </a:r>
                      <a:endParaRPr lang="pl-PL" sz="1400" b="0" dirty="0"/>
                    </a:p>
                  </a:txBody>
                  <a:tcPr anchor="ctr"/>
                </a:tc>
                <a:extLst>
                  <a:ext uri="{0D108BD9-81ED-4DB2-BD59-A6C34878D82A}">
                    <a16:rowId xmlns:a16="http://schemas.microsoft.com/office/drawing/2014/main" val="10001"/>
                  </a:ext>
                </a:extLst>
              </a:tr>
              <a:tr h="151257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związku z tym, że w archiwum brak miejsca na składowanie dokumentów, celowym jest zakup regałów przesuwnych.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Ten typ regałów pozwala zaoszczędzić nawet do 90% powierzchni magazynowej.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48096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415635" y="2073448"/>
          <a:ext cx="11459690" cy="4113596"/>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71417">
                <a:tc gridSpan="2">
                  <a:txBody>
                    <a:bodyPr/>
                    <a:lstStyle/>
                    <a:p>
                      <a:pPr algn="ctr"/>
                      <a:r>
                        <a:rPr lang="pl-PL" sz="1800" b="1" u="sng" kern="1200" dirty="0">
                          <a:solidFill>
                            <a:schemeClr val="lt1"/>
                          </a:solidFill>
                          <a:latin typeface="+mn-lt"/>
                          <a:ea typeface="+mn-ea"/>
                          <a:cs typeface="+mn-cs"/>
                        </a:rPr>
                        <a:t>Dział 855 Rozdział 85510</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736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Utworzenie placu zabaw, nauki i rekreacji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przy Centrum Administracyjnym Domów dla dzieci w Ustce</a:t>
                      </a:r>
                    </a:p>
                  </a:txBody>
                  <a:tcPr anchor="ctr"/>
                </a:tc>
                <a:tc>
                  <a:txBody>
                    <a:bodyPr/>
                    <a:lstStyle/>
                    <a:p>
                      <a:pPr algn="ctr"/>
                      <a:r>
                        <a:rPr lang="pl-PL" sz="1600" b="0" kern="1200" dirty="0">
                          <a:solidFill>
                            <a:schemeClr val="dk1"/>
                          </a:solidFill>
                          <a:latin typeface="+mn-lt"/>
                          <a:ea typeface="+mn-ea"/>
                          <a:cs typeface="+mn-cs"/>
                        </a:rPr>
                        <a:t>Plan 87 383,00 zł</a:t>
                      </a:r>
                      <a:endParaRPr lang="pl-PL" sz="1400" b="0" dirty="0"/>
                    </a:p>
                  </a:txBody>
                  <a:tcPr anchor="ctr"/>
                </a:tc>
                <a:extLst>
                  <a:ext uri="{0D108BD9-81ED-4DB2-BD59-A6C34878D82A}">
                    <a16:rowId xmlns:a16="http://schemas.microsoft.com/office/drawing/2014/main" val="10001"/>
                  </a:ext>
                </a:extLst>
              </a:tr>
              <a:tr h="290599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Powiat Słupski ubiega się o dofinansowanie realizacji operacji pn. „Utworzenie placu zabaw, nauki i rekreacji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przy Centrum Administracyjnym Domów dla Dzieci w Ustce” w wysokości 152 877 zł za pośrednictwem Słowińskiej Grupy Rybackiej w ramach </a:t>
                      </a:r>
                      <a:r>
                        <a:rPr lang="pl-PL" sz="1600" b="0" kern="1200" dirty="0" err="1">
                          <a:solidFill>
                            <a:schemeClr val="dk1"/>
                          </a:solidFill>
                          <a:latin typeface="+mn-lt"/>
                          <a:ea typeface="+mn-ea"/>
                          <a:cs typeface="+mn-cs"/>
                        </a:rPr>
                        <a:t>poddziałania</a:t>
                      </a:r>
                      <a:r>
                        <a:rPr lang="pl-PL" sz="1600" b="0" kern="1200" dirty="0">
                          <a:solidFill>
                            <a:schemeClr val="dk1"/>
                          </a:solidFill>
                          <a:latin typeface="+mn-lt"/>
                          <a:ea typeface="+mn-ea"/>
                          <a:cs typeface="+mn-cs"/>
                        </a:rPr>
                        <a:t> 19.2 "Wsparcie na wdrażanie operacji w ramach strategii rozwoju lokalnego kierowanego przez społeczność" z wyłączeniem projektów grantowych oraz operacji w zakresie podejmowania działalności gospodarczej objętego Programem Rozwoju Obszarów Wiejskich na lata 2014 - 2020. Wniosek został pozytywnie oceniony przez Słowińską Grupę Rybacką i wybrany do dofinansowania w ramach Lokalnej Strategii Rozwoju SGR. Obecnie wniosek jest w takcie oceny przez Pomorski Urząd Marszałkowski w Gdańsku. W związku z powyższym na chwilę obecną zobowiązani jesteśmy zabezpieczyć środki na wkład własny w budżecie powiatu na rok 2019 w wysokości 87 383 zł. Szacunkowy koszt całkowity zadania wynosi 240 259,89 zł.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620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nvPr>
        </p:nvGraphicFramePr>
        <p:xfrm>
          <a:off x="391884" y="1732280"/>
          <a:ext cx="11459690" cy="4882277"/>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392951">
                <a:tc gridSpan="2">
                  <a:txBody>
                    <a:bodyPr/>
                    <a:lstStyle/>
                    <a:p>
                      <a:pPr algn="ctr"/>
                      <a:r>
                        <a:rPr lang="pl-PL" sz="1800" b="1" u="sng" kern="1200" dirty="0">
                          <a:solidFill>
                            <a:schemeClr val="lt1"/>
                          </a:solidFill>
                          <a:latin typeface="+mn-lt"/>
                          <a:ea typeface="+mn-ea"/>
                          <a:cs typeface="+mn-cs"/>
                        </a:rPr>
                        <a:t>Dział 921 Rozdział 92120</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1130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Wykonanie elewacji w budynku pałacu w SOSW w Damnicy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 zakresie określonym w decyzji Pomorskiego Wojewódzkiego Konserwatora Zabytków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nr ZND-II.5143.21.2016.DS wraz z dokumentacją projektową</a:t>
                      </a:r>
                    </a:p>
                  </a:txBody>
                  <a:tcPr anchor="ctr"/>
                </a:tc>
                <a:tc>
                  <a:txBody>
                    <a:bodyPr/>
                    <a:lstStyle/>
                    <a:p>
                      <a:pPr algn="ctr"/>
                      <a:r>
                        <a:rPr lang="pl-PL" sz="1600" b="0" kern="1200" dirty="0">
                          <a:solidFill>
                            <a:schemeClr val="dk1"/>
                          </a:solidFill>
                          <a:latin typeface="+mn-lt"/>
                          <a:ea typeface="+mn-ea"/>
                          <a:cs typeface="+mn-cs"/>
                        </a:rPr>
                        <a:t>Plan 600 000,00 zł</a:t>
                      </a:r>
                      <a:endParaRPr lang="pl-PL" sz="1400" b="0" dirty="0"/>
                    </a:p>
                  </a:txBody>
                  <a:tcPr anchor="ctr"/>
                </a:tc>
                <a:extLst>
                  <a:ext uri="{0D108BD9-81ED-4DB2-BD59-A6C34878D82A}">
                    <a16:rowId xmlns:a16="http://schemas.microsoft.com/office/drawing/2014/main" val="10001"/>
                  </a:ext>
                </a:extLst>
              </a:tr>
              <a:tr h="100121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0" kern="1200" dirty="0">
                          <a:solidFill>
                            <a:schemeClr val="dk1"/>
                          </a:solidFill>
                          <a:latin typeface="+mn-lt"/>
                          <a:ea typeface="+mn-ea"/>
                          <a:cs typeface="+mn-cs"/>
                        </a:rPr>
                        <a:t>Realizacja zadania w 2019 roku polegać będzie na wykonaniu elewacji i renowacji kolejnej ze ścian budynku pałacu w SOSW Damnicy.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0" kern="1200" dirty="0">
                          <a:solidFill>
                            <a:schemeClr val="dk1"/>
                          </a:solidFill>
                          <a:latin typeface="+mn-lt"/>
                          <a:ea typeface="+mn-ea"/>
                          <a:cs typeface="+mn-cs"/>
                        </a:rPr>
                        <a:t>W 2017 roku wykonano dokumentację projektową na prace określone w decyzji Pomorskiego Wojewódzkiego Konserwatora Zabytków za kwotę 38 130 zł. Natomiast w 2018 roku zamierza się wykonać jedną ze ścian elewacji za kwotę 500 000 zł. Realizacja przedsięwzięcia przewidziana na lata 2017 - 2021. Całkowity koszt szacunkowy inwestycji 2 443 152 zł.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r h="1130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Wykonanie nakazu robót budowlanych zabezpieczających pałac w Damnicy zgodnie z decyzją Pomorskiego Wojewódzkiego Konserwatora Zabytków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nr ZND-II-5143.21.2016.DS z dnia 21.10.2016</a:t>
                      </a:r>
                      <a:r>
                        <a:rPr lang="pl-PL" sz="1600" b="0" kern="1200" baseline="0" dirty="0">
                          <a:solidFill>
                            <a:schemeClr val="dk1"/>
                          </a:solidFill>
                          <a:latin typeface="+mn-lt"/>
                          <a:ea typeface="+mn-ea"/>
                          <a:cs typeface="+mn-cs"/>
                        </a:rPr>
                        <a:t> </a:t>
                      </a:r>
                      <a:r>
                        <a:rPr lang="pl-PL" sz="1600" b="0" kern="1200" dirty="0">
                          <a:solidFill>
                            <a:schemeClr val="dk1"/>
                          </a:solidFill>
                          <a:latin typeface="+mn-lt"/>
                          <a:ea typeface="+mn-ea"/>
                          <a:cs typeface="+mn-cs"/>
                        </a:rPr>
                        <a:t>roku</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Plan 100 000,00 zł</a:t>
                      </a:r>
                    </a:p>
                  </a:txBody>
                  <a:tcPr anchor="ctr"/>
                </a:tc>
                <a:extLst>
                  <a:ext uri="{0D108BD9-81ED-4DB2-BD59-A6C34878D82A}">
                    <a16:rowId xmlns:a16="http://schemas.microsoft.com/office/drawing/2014/main" val="10003"/>
                  </a:ext>
                </a:extLst>
              </a:tr>
              <a:tr h="1227298">
                <a:tc gridSpan="2">
                  <a:txBody>
                    <a:bodyPr/>
                    <a:lstStyle/>
                    <a:p>
                      <a:pPr algn="ctr"/>
                      <a:r>
                        <a:rPr lang="pl-PL" sz="1400" b="0" kern="1200" dirty="0">
                          <a:solidFill>
                            <a:schemeClr val="dk1"/>
                          </a:solidFill>
                          <a:latin typeface="+mn-lt"/>
                          <a:ea typeface="+mn-ea"/>
                          <a:cs typeface="+mn-cs"/>
                        </a:rPr>
                        <a:t>Realizacja zadania polegać będzie na:</a:t>
                      </a:r>
                    </a:p>
                    <a:p>
                      <a:pPr algn="l"/>
                      <a:r>
                        <a:rPr lang="pl-PL" sz="1400" b="0" kern="1200" dirty="0">
                          <a:solidFill>
                            <a:schemeClr val="dk1"/>
                          </a:solidFill>
                          <a:latin typeface="+mn-lt"/>
                          <a:ea typeface="+mn-ea"/>
                          <a:cs typeface="+mn-cs"/>
                        </a:rPr>
                        <a:t>1) udrożnieniu i wymianie systemu odwodnienia dachów w budynku pałacowym,</a:t>
                      </a:r>
                    </a:p>
                    <a:p>
                      <a:pPr algn="l"/>
                      <a:r>
                        <a:rPr lang="pl-PL" sz="1400" b="0" kern="1200" dirty="0">
                          <a:solidFill>
                            <a:schemeClr val="dk1"/>
                          </a:solidFill>
                          <a:latin typeface="+mn-lt"/>
                          <a:ea typeface="+mn-ea"/>
                          <a:cs typeface="+mn-cs"/>
                        </a:rPr>
                        <a:t>2) przywróceniu wartości użytkowej dwóch tarasów i balkonu,</a:t>
                      </a:r>
                    </a:p>
                    <a:p>
                      <a:pPr algn="l"/>
                      <a:r>
                        <a:rPr lang="pl-PL" sz="1400" b="0" kern="1200" dirty="0">
                          <a:solidFill>
                            <a:schemeClr val="dk1"/>
                          </a:solidFill>
                          <a:latin typeface="+mn-lt"/>
                          <a:ea typeface="+mn-ea"/>
                          <a:cs typeface="+mn-cs"/>
                        </a:rPr>
                        <a:t>3) pracach terenowych wokół budynku związanych z odprowadzeniem wód opadowych.</a:t>
                      </a:r>
                    </a:p>
                    <a:p>
                      <a:pPr algn="ctr"/>
                      <a:r>
                        <a:rPr lang="pl-PL" sz="1400" b="0" kern="1200" dirty="0">
                          <a:solidFill>
                            <a:schemeClr val="dk1"/>
                          </a:solidFill>
                          <a:latin typeface="+mn-lt"/>
                          <a:ea typeface="+mn-ea"/>
                          <a:cs typeface="+mn-cs"/>
                        </a:rPr>
                        <a:t>Koszt szacunkowy inwestycji 100 000 zł. </a:t>
                      </a:r>
                      <a:endParaRPr lang="pl-PL" sz="1200" b="0" kern="1200" dirty="0"/>
                    </a:p>
                  </a:txBody>
                  <a:tcPr anchor="ctr"/>
                </a:tc>
                <a:tc hMerge="1">
                  <a:txBody>
                    <a:bodyPr/>
                    <a:lstStyle/>
                    <a:p>
                      <a:endParaRPr lang="pl-PL"/>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2315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OPIS ZADAŃ INWESTYCYJNYCH  PLANOWANYCH DO REALIZACJI</a:t>
            </a:r>
            <a:br>
              <a:rPr lang="pl-PL" sz="2200" b="1" dirty="0">
                <a:solidFill>
                  <a:prstClr val="black"/>
                </a:solidFill>
              </a:rPr>
            </a:br>
            <a:r>
              <a:rPr lang="pl-PL" sz="2200" b="1" dirty="0">
                <a:solidFill>
                  <a:prstClr val="black"/>
                </a:solidFill>
              </a:rPr>
              <a:t>W ROKU BUDŻETOWYM 2019</a:t>
            </a:r>
            <a:endParaRPr lang="pl-PL" sz="2200" b="1" dirty="0"/>
          </a:p>
        </p:txBody>
      </p:sp>
      <p:graphicFrame>
        <p:nvGraphicFramePr>
          <p:cNvPr id="4" name="Tabela 3"/>
          <p:cNvGraphicFramePr>
            <a:graphicFrameLocks noGrp="1"/>
          </p:cNvGraphicFramePr>
          <p:nvPr>
            <p:extLst>
              <p:ext uri="{D42A27DB-BD31-4B8C-83A1-F6EECF244321}">
                <p14:modId xmlns:p14="http://schemas.microsoft.com/office/powerpoint/2010/main" val="2845512139"/>
              </p:ext>
            </p:extLst>
          </p:nvPr>
        </p:nvGraphicFramePr>
        <p:xfrm>
          <a:off x="332508" y="1505066"/>
          <a:ext cx="11459690" cy="5352934"/>
        </p:xfrm>
        <a:graphic>
          <a:graphicData uri="http://schemas.openxmlformats.org/drawingml/2006/table">
            <a:tbl>
              <a:tblPr firstRow="1" bandRow="1">
                <a:tableStyleId>{93296810-A885-4BE3-A3E7-6D5BEEA58F35}</a:tableStyleId>
              </a:tblPr>
              <a:tblGrid>
                <a:gridCol w="5729845">
                  <a:extLst>
                    <a:ext uri="{9D8B030D-6E8A-4147-A177-3AD203B41FA5}">
                      <a16:colId xmlns:a16="http://schemas.microsoft.com/office/drawing/2014/main" val="20000"/>
                    </a:ext>
                  </a:extLst>
                </a:gridCol>
                <a:gridCol w="5729845">
                  <a:extLst>
                    <a:ext uri="{9D8B030D-6E8A-4147-A177-3AD203B41FA5}">
                      <a16:colId xmlns:a16="http://schemas.microsoft.com/office/drawing/2014/main" val="20001"/>
                    </a:ext>
                  </a:extLst>
                </a:gridCol>
              </a:tblGrid>
              <a:tr h="401607">
                <a:tc gridSpan="2">
                  <a:txBody>
                    <a:bodyPr/>
                    <a:lstStyle/>
                    <a:p>
                      <a:pPr algn="ctr"/>
                      <a:r>
                        <a:rPr lang="pl-PL" sz="1800" b="1" u="sng" kern="1200" dirty="0">
                          <a:solidFill>
                            <a:schemeClr val="lt1"/>
                          </a:solidFill>
                          <a:latin typeface="+mn-lt"/>
                          <a:ea typeface="+mn-ea"/>
                          <a:cs typeface="+mn-cs"/>
                        </a:rPr>
                        <a:t>Dział 921 Rozdział 92195</a:t>
                      </a:r>
                      <a:endParaRPr lang="pl-PL" sz="1800" b="1" kern="1200" dirty="0">
                        <a:solidFill>
                          <a:schemeClr val="lt1"/>
                        </a:solidFill>
                        <a:latin typeface="+mn-lt"/>
                        <a:ea typeface="+mn-ea"/>
                        <a:cs typeface="+mn-cs"/>
                      </a:endParaRPr>
                    </a:p>
                  </a:txBody>
                  <a:tcPr anchor="ctr"/>
                </a:tc>
                <a:tc hMerge="1">
                  <a:txBody>
                    <a:bodyPr/>
                    <a:lstStyle/>
                    <a:p>
                      <a:endParaRPr lang="pl-PL" dirty="0"/>
                    </a:p>
                  </a:txBody>
                  <a:tcPr/>
                </a:tc>
                <a:extLst>
                  <a:ext uri="{0D108BD9-81ED-4DB2-BD59-A6C34878D82A}">
                    <a16:rowId xmlns:a16="http://schemas.microsoft.com/office/drawing/2014/main" val="10000"/>
                  </a:ext>
                </a:extLst>
              </a:tr>
              <a:tr h="1419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Wzmocnienie potencjału pomorskiej Krainy w Kratę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poprzez rewitalizację zabytkowych budynków szkieletowych wraz z restauracją organów kościelnych we wsi Swołowo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0" kern="1200" dirty="0">
                          <a:solidFill>
                            <a:schemeClr val="dk1"/>
                          </a:solidFill>
                          <a:latin typeface="+mn-lt"/>
                          <a:ea typeface="+mn-ea"/>
                          <a:cs typeface="+mn-cs"/>
                        </a:rPr>
                        <a:t>na potrzeby mieszkańców Pomorza i innych regionów Polski – przebudowa drogi powiatowej w Swołowie</a:t>
                      </a:r>
                    </a:p>
                  </a:txBody>
                  <a:tcPr anchor="ctr"/>
                </a:tc>
                <a:tc>
                  <a:txBody>
                    <a:bodyPr/>
                    <a:lstStyle/>
                    <a:p>
                      <a:pPr algn="ctr"/>
                      <a:r>
                        <a:rPr lang="pl-PL" sz="1600" b="0" kern="1200" dirty="0">
                          <a:solidFill>
                            <a:schemeClr val="dk1"/>
                          </a:solidFill>
                          <a:latin typeface="+mn-lt"/>
                          <a:ea typeface="+mn-ea"/>
                          <a:cs typeface="+mn-cs"/>
                        </a:rPr>
                        <a:t>Plan 900 352,00 zł</a:t>
                      </a:r>
                      <a:endParaRPr lang="pl-PL" sz="1400" b="0" dirty="0"/>
                    </a:p>
                  </a:txBody>
                  <a:tcPr anchor="ctr"/>
                </a:tc>
                <a:extLst>
                  <a:ext uri="{0D108BD9-81ED-4DB2-BD59-A6C34878D82A}">
                    <a16:rowId xmlns:a16="http://schemas.microsoft.com/office/drawing/2014/main" val="10001"/>
                  </a:ext>
                </a:extLst>
              </a:tr>
              <a:tr h="3531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kern="1200" dirty="0">
                          <a:solidFill>
                            <a:schemeClr val="dk1"/>
                          </a:solidFill>
                          <a:latin typeface="+mn-lt"/>
                          <a:ea typeface="+mn-ea"/>
                          <a:cs typeface="+mn-cs"/>
                        </a:rPr>
                        <a:t>Realizacja zadania w partnerstwie z Gminą Miastem Słupsk – Lider Projektu, Muzeum Pomorza Środkowego w Słupsku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kern="1200" dirty="0">
                          <a:solidFill>
                            <a:schemeClr val="dk1"/>
                          </a:solidFill>
                          <a:latin typeface="+mn-lt"/>
                          <a:ea typeface="+mn-ea"/>
                          <a:cs typeface="+mn-cs"/>
                        </a:rPr>
                        <a:t>oraz Centrum Kultury i Biblioteką Publiczna Gminy Słupsk w ramach Programu Operacyjnego Infrastruktura i Środowisko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kern="1200" dirty="0">
                          <a:solidFill>
                            <a:schemeClr val="dk1"/>
                          </a:solidFill>
                          <a:latin typeface="+mn-lt"/>
                          <a:ea typeface="+mn-ea"/>
                          <a:cs typeface="+mn-cs"/>
                        </a:rPr>
                        <a:t>2014 - 2020 na podstawie podpisanego w dniu 02 lutego 2017 roku z Gminą Słupsk Listu intencyjnego oraz uchwały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kern="1200" dirty="0">
                          <a:solidFill>
                            <a:schemeClr val="dk1"/>
                          </a:solidFill>
                          <a:latin typeface="+mn-lt"/>
                          <a:ea typeface="+mn-ea"/>
                          <a:cs typeface="+mn-cs"/>
                        </a:rPr>
                        <a:t>Nr XXVIII/257/2017 Rady Powiatu Słupskiego z dnia 28 marca 2017 r. w sprawie wyrażenia woli przystąpienia Powiatu Słupskiego do wspólnej realizacji ww. projektu. Wniosek o dofinansowanie ww. projektu został złożony przez Gminę Słupsk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kern="1200" dirty="0">
                          <a:solidFill>
                            <a:schemeClr val="dk1"/>
                          </a:solidFill>
                          <a:latin typeface="+mn-lt"/>
                          <a:ea typeface="+mn-ea"/>
                          <a:cs typeface="+mn-cs"/>
                        </a:rPr>
                        <a:t>w Ministerstwie Kultury i Dziedzictwa Narodowego, gdzie uzyskał dofinansowanie z tym, że dla Powiatu wydatki stanowią koszt niekwalifikowany. W ramach projektu w 2019 roku planuje się przebudowę drogi powiatowej nr 1105G w miejscowości Swołowo oraz wykonanie tablic informacyjno - pamiątkowych. Realizacja projektu przewidziana na lata 2017 - 2020.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kern="1200" dirty="0">
                          <a:solidFill>
                            <a:schemeClr val="dk1"/>
                          </a:solidFill>
                          <a:latin typeface="+mn-lt"/>
                          <a:ea typeface="+mn-ea"/>
                          <a:cs typeface="+mn-cs"/>
                        </a:rPr>
                        <a:t>W 2017 roku na realizację zadania przeznaczono kwotę 10 179 zł (dotacja celowa dla Gminy Słupsk na przygotowanie dokumentacji aplikacyjnej (studium wykonalności wraz z analizą popytu oraz dokumentacją środowiskową).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kern="1200" dirty="0">
                          <a:solidFill>
                            <a:schemeClr val="dk1"/>
                          </a:solidFill>
                          <a:latin typeface="+mn-lt"/>
                          <a:ea typeface="+mn-ea"/>
                          <a:cs typeface="+mn-cs"/>
                        </a:rPr>
                        <a:t>Koszt szacunkowy inwestycji w 2019 roku wynosi 900 352 zł (przebudowa drogi powiatowej - za kwotę 900 000 zł, dotacja dla Gminy Słupsk na wykonanie tablic informacyjno - promocyjnych w wysokości 352 zł). Całkowity szacunkowy koszt zadania wynosi 910 531 zł. </a:t>
                      </a:r>
                    </a:p>
                  </a:txBody>
                  <a:tcPr anchor="ctr"/>
                </a:tc>
                <a:tc hMerge="1">
                  <a:txBody>
                    <a:bodyPr/>
                    <a:lstStyle/>
                    <a:p>
                      <a:pPr algn="ctr"/>
                      <a:endParaRPr lang="pl-PL" sz="16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386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841375"/>
          </a:xfrm>
        </p:spPr>
        <p:txBody>
          <a:bodyPr>
            <a:normAutofit/>
          </a:bodyPr>
          <a:lstStyle/>
          <a:p>
            <a:pPr lvl="0" algn="ctr" defTabSz="457200">
              <a:lnSpc>
                <a:spcPct val="100000"/>
              </a:lnSpc>
              <a:spcBef>
                <a:spcPct val="20000"/>
              </a:spcBef>
              <a:spcAft>
                <a:spcPts val="600"/>
              </a:spcAft>
            </a:pPr>
            <a:r>
              <a:rPr lang="pl-PL" sz="2200" b="1" dirty="0">
                <a:solidFill>
                  <a:srgbClr val="07364D"/>
                </a:solidFill>
                <a:ea typeface="Batang" panose="02030600000101010101" pitchFamily="18" charset="-127"/>
                <a:cs typeface="+mn-cs"/>
              </a:rPr>
              <a:t>ZASADA ZRÓWNOWAŻENIA BUDŻETU </a:t>
            </a:r>
            <a:br>
              <a:rPr lang="pl-PL" sz="2200" dirty="0">
                <a:solidFill>
                  <a:srgbClr val="07364D"/>
                </a:solidFill>
                <a:ea typeface="+mn-ea"/>
                <a:cs typeface="+mn-cs"/>
              </a:rPr>
            </a:br>
            <a:endParaRPr lang="pl-PL" sz="22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826159331"/>
              </p:ext>
            </p:extLst>
          </p:nvPr>
        </p:nvGraphicFramePr>
        <p:xfrm>
          <a:off x="838200" y="1825625"/>
          <a:ext cx="10515600" cy="2743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pPr algn="ctr"/>
                      <a:endParaRPr lang="pl-PL" dirty="0"/>
                    </a:p>
                    <a:p>
                      <a:pPr algn="ctr"/>
                      <a:r>
                        <a:rPr lang="pl-PL" dirty="0"/>
                        <a:t>Wyszczególnienie</a:t>
                      </a:r>
                    </a:p>
                    <a:p>
                      <a:pPr algn="ctr"/>
                      <a:endParaRPr lang="pl-PL" dirty="0"/>
                    </a:p>
                  </a:txBody>
                  <a:tcPr/>
                </a:tc>
                <a:tc>
                  <a:txBody>
                    <a:bodyPr/>
                    <a:lstStyle/>
                    <a:p>
                      <a:pPr algn="ctr"/>
                      <a:endParaRPr lang="pl-PL" dirty="0"/>
                    </a:p>
                    <a:p>
                      <a:pPr algn="ctr"/>
                      <a:r>
                        <a:rPr lang="pl-PL" dirty="0"/>
                        <a:t>Plan</a:t>
                      </a:r>
                    </a:p>
                  </a:txBody>
                  <a:tcPr/>
                </a:tc>
                <a:extLst>
                  <a:ext uri="{0D108BD9-81ED-4DB2-BD59-A6C34878D82A}">
                    <a16:rowId xmlns:a16="http://schemas.microsoft.com/office/drawing/2014/main" val="10000"/>
                  </a:ext>
                </a:extLst>
              </a:tr>
              <a:tr h="370840">
                <a:tc>
                  <a:txBody>
                    <a:bodyPr/>
                    <a:lstStyle/>
                    <a:p>
                      <a:endPar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endParaRPr>
                    </a:p>
                    <a:p>
                      <a:r>
                        <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rPr>
                        <a:t>Dochody + Przychody</a:t>
                      </a:r>
                    </a:p>
                    <a:p>
                      <a:endPar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endParaRPr>
                    </a:p>
                    <a:p>
                      <a:pPr algn="ctr"/>
                      <a:r>
                        <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rPr>
                        <a:t>94</a:t>
                      </a:r>
                      <a:r>
                        <a:rPr lang="pl-PL" sz="1800" b="0" baseline="0" dirty="0">
                          <a:solidFill>
                            <a:srgbClr val="162F4E"/>
                          </a:solidFill>
                          <a:latin typeface="Tahoma" panose="020B0604030504040204" pitchFamily="34" charset="0"/>
                          <a:ea typeface="Tahoma" panose="020B0604030504040204" pitchFamily="34" charset="0"/>
                          <a:cs typeface="Tahoma" panose="020B0604030504040204" pitchFamily="34" charset="0"/>
                        </a:rPr>
                        <a:t> 889 121 + 944 949</a:t>
                      </a:r>
                      <a:r>
                        <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rPr>
                        <a:t> = </a:t>
                      </a:r>
                      <a:r>
                        <a:rPr lang="pl-PL" sz="1800" b="0" u="none" dirty="0">
                          <a:solidFill>
                            <a:srgbClr val="162F4E"/>
                          </a:solidFill>
                          <a:latin typeface="Tahoma" panose="020B0604030504040204" pitchFamily="34" charset="0"/>
                          <a:ea typeface="Tahoma" panose="020B0604030504040204" pitchFamily="34" charset="0"/>
                          <a:cs typeface="Tahoma" panose="020B0604030504040204" pitchFamily="34" charset="0"/>
                        </a:rPr>
                        <a:t>95</a:t>
                      </a:r>
                      <a:r>
                        <a:rPr lang="pl-PL" sz="1800" b="0" u="none" baseline="0" dirty="0">
                          <a:solidFill>
                            <a:srgbClr val="162F4E"/>
                          </a:solidFill>
                          <a:latin typeface="Tahoma" panose="020B0604030504040204" pitchFamily="34" charset="0"/>
                          <a:ea typeface="Tahoma" panose="020B0604030504040204" pitchFamily="34" charset="0"/>
                          <a:cs typeface="Tahoma" panose="020B0604030504040204" pitchFamily="34" charset="0"/>
                        </a:rPr>
                        <a:t> 834 070</a:t>
                      </a:r>
                      <a:endParaRPr lang="pl-PL" sz="1800" b="0" u="none" dirty="0">
                        <a:solidFill>
                          <a:srgbClr val="162F4E"/>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370840">
                <a:tc>
                  <a:txBody>
                    <a:bodyPr/>
                    <a:lstStyle/>
                    <a:p>
                      <a:endPar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endParaRPr>
                    </a:p>
                    <a:p>
                      <a:r>
                        <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rPr>
                        <a:t>Wydatki + Rozchody</a:t>
                      </a:r>
                    </a:p>
                    <a:p>
                      <a:endPar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endParaRPr>
                    </a:p>
                    <a:p>
                      <a:pPr algn="l"/>
                      <a:r>
                        <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rPr>
                        <a:t>         94</a:t>
                      </a:r>
                      <a:r>
                        <a:rPr lang="pl-PL" sz="1800" b="0" baseline="0" dirty="0">
                          <a:solidFill>
                            <a:srgbClr val="162F4E"/>
                          </a:solidFill>
                          <a:latin typeface="Tahoma" panose="020B0604030504040204" pitchFamily="34" charset="0"/>
                          <a:ea typeface="Tahoma" panose="020B0604030504040204" pitchFamily="34" charset="0"/>
                          <a:cs typeface="Tahoma" panose="020B0604030504040204" pitchFamily="34" charset="0"/>
                        </a:rPr>
                        <a:t> 006 452 </a:t>
                      </a:r>
                      <a:r>
                        <a:rPr lang="pl-PL" sz="1800" b="0" dirty="0">
                          <a:solidFill>
                            <a:srgbClr val="162F4E"/>
                          </a:solidFill>
                          <a:latin typeface="Tahoma" panose="020B0604030504040204" pitchFamily="34" charset="0"/>
                          <a:ea typeface="Tahoma" panose="020B0604030504040204" pitchFamily="34" charset="0"/>
                          <a:cs typeface="Tahoma" panose="020B0604030504040204" pitchFamily="34" charset="0"/>
                        </a:rPr>
                        <a:t>+</a:t>
                      </a:r>
                      <a:r>
                        <a:rPr lang="pl-PL" sz="1800" b="0" baseline="0" dirty="0">
                          <a:solidFill>
                            <a:srgbClr val="162F4E"/>
                          </a:solidFill>
                          <a:latin typeface="Tahoma" panose="020B0604030504040204" pitchFamily="34" charset="0"/>
                          <a:ea typeface="Tahoma" panose="020B0604030504040204" pitchFamily="34" charset="0"/>
                          <a:cs typeface="Tahoma" panose="020B0604030504040204" pitchFamily="34" charset="0"/>
                        </a:rPr>
                        <a:t> </a:t>
                      </a:r>
                      <a:r>
                        <a:rPr lang="pl-PL" sz="1800" b="0" u="none" baseline="0" dirty="0">
                          <a:solidFill>
                            <a:srgbClr val="162F4E"/>
                          </a:solidFill>
                          <a:latin typeface="Tahoma" panose="020B0604030504040204" pitchFamily="34" charset="0"/>
                          <a:ea typeface="Tahoma" panose="020B0604030504040204" pitchFamily="34" charset="0"/>
                          <a:cs typeface="Tahoma" panose="020B0604030504040204" pitchFamily="34" charset="0"/>
                        </a:rPr>
                        <a:t> 1 827 618 = 95 834 070</a:t>
                      </a:r>
                      <a:endParaRPr lang="pl-PL" sz="1800" b="0" u="sng" dirty="0">
                        <a:solidFill>
                          <a:srgbClr val="162F4E"/>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15845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4FC106-337A-4805-A1B2-E804872F2D8A}"/>
              </a:ext>
            </a:extLst>
          </p:cNvPr>
          <p:cNvSpPr>
            <a:spLocks noGrp="1"/>
          </p:cNvSpPr>
          <p:nvPr>
            <p:ph type="title"/>
          </p:nvPr>
        </p:nvSpPr>
        <p:spPr/>
        <p:txBody>
          <a:bodyPr/>
          <a:lstStyle/>
          <a:p>
            <a:pPr algn="ctr"/>
            <a:r>
              <a:rPr lang="pl-PL" sz="2200" b="1" dirty="0">
                <a:solidFill>
                  <a:prstClr val="black"/>
                </a:solidFill>
              </a:rPr>
              <a:t>DROGA POWIATOWA NR 1105G – W MIEJSCOWOŚCI SWOŁOWO</a:t>
            </a:r>
            <a:endParaRPr lang="pl-PL" dirty="0"/>
          </a:p>
        </p:txBody>
      </p:sp>
      <p:pic>
        <p:nvPicPr>
          <p:cNvPr id="4" name="Symbol zastępczy zawartości 4">
            <a:extLst>
              <a:ext uri="{FF2B5EF4-FFF2-40B4-BE49-F238E27FC236}">
                <a16:creationId xmlns:a16="http://schemas.microsoft.com/office/drawing/2014/main" id="{A0744A6E-E87E-47DC-BF2D-37900F00E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450" y="2713064"/>
            <a:ext cx="1844974" cy="3279954"/>
          </a:xfrm>
          <a:prstGeom prst="rect">
            <a:avLst/>
          </a:prstGeom>
          <a:ln w="88900" cap="sq" cmpd="thickThin">
            <a:solidFill>
              <a:srgbClr val="000000"/>
            </a:solidFill>
            <a:prstDash val="solid"/>
            <a:miter lim="800000"/>
          </a:ln>
          <a:effectLst>
            <a:innerShdw blurRad="76200">
              <a:srgbClr val="000000"/>
            </a:innerShdw>
          </a:effectLst>
        </p:spPr>
      </p:pic>
      <p:pic>
        <p:nvPicPr>
          <p:cNvPr id="5" name="Obraz 4">
            <a:extLst>
              <a:ext uri="{FF2B5EF4-FFF2-40B4-BE49-F238E27FC236}">
                <a16:creationId xmlns:a16="http://schemas.microsoft.com/office/drawing/2014/main" id="{D6C5A02F-F128-4662-894C-495E82618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188" y="2714735"/>
            <a:ext cx="1861065" cy="3308561"/>
          </a:xfrm>
          <a:prstGeom prst="rect">
            <a:avLst/>
          </a:prstGeom>
          <a:ln w="88900" cap="sq" cmpd="thickThin">
            <a:solidFill>
              <a:srgbClr val="000000"/>
            </a:solidFill>
            <a:prstDash val="solid"/>
            <a:miter lim="800000"/>
          </a:ln>
          <a:effectLst>
            <a:innerShdw blurRad="76200">
              <a:srgbClr val="000000"/>
            </a:innerShdw>
          </a:effectLst>
        </p:spPr>
      </p:pic>
      <p:pic>
        <p:nvPicPr>
          <p:cNvPr id="6" name="Obraz 5">
            <a:extLst>
              <a:ext uri="{FF2B5EF4-FFF2-40B4-BE49-F238E27FC236}">
                <a16:creationId xmlns:a16="http://schemas.microsoft.com/office/drawing/2014/main" id="{9E452713-91CC-4501-9294-A445574564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65" y="2714734"/>
            <a:ext cx="1861066" cy="3308562"/>
          </a:xfrm>
          <a:prstGeom prst="rect">
            <a:avLst/>
          </a:prstGeom>
          <a:ln w="88900" cap="sq" cmpd="thickThin">
            <a:solidFill>
              <a:srgbClr val="000000"/>
            </a:solidFill>
            <a:prstDash val="solid"/>
            <a:miter lim="800000"/>
          </a:ln>
          <a:effectLst>
            <a:innerShdw blurRad="76200">
              <a:srgbClr val="000000"/>
            </a:innerShdw>
          </a:effectLst>
        </p:spPr>
      </p:pic>
      <p:pic>
        <p:nvPicPr>
          <p:cNvPr id="7" name="Obraz 6">
            <a:extLst>
              <a:ext uri="{FF2B5EF4-FFF2-40B4-BE49-F238E27FC236}">
                <a16:creationId xmlns:a16="http://schemas.microsoft.com/office/drawing/2014/main" id="{A5836C83-B351-4FD4-A48D-751A597A81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700" y="2712263"/>
            <a:ext cx="1861066" cy="3266257"/>
          </a:xfrm>
          <a:prstGeom prst="rect">
            <a:avLst/>
          </a:prstGeom>
          <a:ln w="88900" cap="sq" cmpd="thickThin">
            <a:solidFill>
              <a:srgbClr val="000000"/>
            </a:solidFill>
            <a:prstDash val="solid"/>
            <a:miter lim="800000"/>
          </a:ln>
          <a:effectLst>
            <a:innerShdw blurRad="76200">
              <a:srgbClr val="000000"/>
            </a:innerShdw>
          </a:effectLst>
        </p:spPr>
      </p:pic>
      <p:pic>
        <p:nvPicPr>
          <p:cNvPr id="8" name="Obraz 7">
            <a:extLst>
              <a:ext uri="{FF2B5EF4-FFF2-40B4-BE49-F238E27FC236}">
                <a16:creationId xmlns:a16="http://schemas.microsoft.com/office/drawing/2014/main" id="{0686ACC2-5DB0-4327-872E-E5BAB0768F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3829" y="2713911"/>
            <a:ext cx="1853134" cy="3294460"/>
          </a:xfrm>
          <a:prstGeom prst="rect">
            <a:avLst/>
          </a:prstGeom>
          <a:ln w="88900" cap="sq" cmpd="thickThin">
            <a:solidFill>
              <a:srgbClr val="000000"/>
            </a:solidFill>
            <a:prstDash val="solid"/>
            <a:miter lim="800000"/>
          </a:ln>
          <a:effectLst>
            <a:innerShdw blurRad="76200">
              <a:srgbClr val="000000"/>
            </a:innerShdw>
          </a:effectLst>
        </p:spPr>
      </p:pic>
      <p:pic>
        <p:nvPicPr>
          <p:cNvPr id="9" name="Obraz 8">
            <a:extLst>
              <a:ext uri="{FF2B5EF4-FFF2-40B4-BE49-F238E27FC236}">
                <a16:creationId xmlns:a16="http://schemas.microsoft.com/office/drawing/2014/main" id="{BD625CD5-24A8-402B-BDA5-45D7DE607E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3222" y="2707547"/>
            <a:ext cx="1865031" cy="331561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80954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786C61-A510-4763-9A1C-5813FF614771}"/>
              </a:ext>
            </a:extLst>
          </p:cNvPr>
          <p:cNvSpPr>
            <a:spLocks noGrp="1"/>
          </p:cNvSpPr>
          <p:nvPr>
            <p:ph type="title"/>
          </p:nvPr>
        </p:nvSpPr>
        <p:spPr>
          <a:xfrm>
            <a:off x="838200" y="365125"/>
            <a:ext cx="10515600" cy="1228783"/>
          </a:xfrm>
        </p:spPr>
        <p:txBody>
          <a:bodyPr>
            <a:normAutofit fontScale="90000"/>
          </a:bodyPr>
          <a:lstStyle/>
          <a:p>
            <a:pPr lvl="0" algn="ctr">
              <a:spcBef>
                <a:spcPts val="1000"/>
              </a:spcBef>
            </a:pPr>
            <a:r>
              <a:rPr lang="pl-PL" sz="2200" b="1" dirty="0">
                <a:solidFill>
                  <a:prstClr val="black"/>
                </a:solidFill>
              </a:rPr>
              <a:t>WYNIK BUDŻETU POWIATU W LATACH 2019-2022</a:t>
            </a:r>
            <a:br>
              <a:rPr lang="pl-PL" sz="2200" b="1" dirty="0">
                <a:solidFill>
                  <a:prstClr val="black"/>
                </a:solidFill>
              </a:rPr>
            </a:br>
            <a:r>
              <a:rPr lang="pl-PL" sz="2000" b="1" dirty="0">
                <a:solidFill>
                  <a:prstClr val="black"/>
                </a:solidFill>
              </a:rPr>
              <a:t>NADWYŻKA BUDŻETOWA = DOCHODY OGÓŁEM - WYDATKI OGÓŁEM</a:t>
            </a:r>
            <a:br>
              <a:rPr lang="pl-PL" sz="2000" b="1" dirty="0">
                <a:solidFill>
                  <a:prstClr val="black"/>
                </a:solidFill>
              </a:rPr>
            </a:br>
            <a:r>
              <a:rPr lang="pl-PL" sz="2000" b="1" dirty="0">
                <a:solidFill>
                  <a:prstClr val="black"/>
                </a:solidFill>
                <a:ea typeface="+mn-ea"/>
                <a:cs typeface="+mn-cs"/>
              </a:rPr>
              <a:t>NADWYŻKA OPERACYJNA = DOCHODY BIEŻĄCE - WYDATKI BIEŻĄCE</a:t>
            </a:r>
            <a:br>
              <a:rPr lang="pl-PL" sz="2000" b="1" dirty="0">
                <a:solidFill>
                  <a:prstClr val="black"/>
                </a:solidFill>
                <a:ea typeface="+mn-ea"/>
                <a:cs typeface="+mn-cs"/>
              </a:rPr>
            </a:br>
            <a:endParaRPr lang="pl-PL" dirty="0"/>
          </a:p>
        </p:txBody>
      </p:sp>
      <p:graphicFrame>
        <p:nvGraphicFramePr>
          <p:cNvPr id="4" name="Symbol zastępczy zawartości 3">
            <a:extLst>
              <a:ext uri="{FF2B5EF4-FFF2-40B4-BE49-F238E27FC236}">
                <a16:creationId xmlns:a16="http://schemas.microsoft.com/office/drawing/2014/main" id="{45D8563A-9187-4F5D-8217-6B8D12E838A8}"/>
              </a:ext>
            </a:extLst>
          </p:cNvPr>
          <p:cNvGraphicFramePr>
            <a:graphicFrameLocks noGrp="1"/>
          </p:cNvGraphicFramePr>
          <p:nvPr>
            <p:ph idx="1"/>
            <p:extLst>
              <p:ext uri="{D42A27DB-BD31-4B8C-83A1-F6EECF244321}">
                <p14:modId xmlns:p14="http://schemas.microsoft.com/office/powerpoint/2010/main" val="2953029935"/>
              </p:ext>
            </p:extLst>
          </p:nvPr>
        </p:nvGraphicFramePr>
        <p:xfrm>
          <a:off x="733687" y="1417739"/>
          <a:ext cx="10724626" cy="5368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3539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765175"/>
          </a:xfrm>
        </p:spPr>
        <p:txBody>
          <a:bodyPr>
            <a:normAutofit/>
          </a:bodyPr>
          <a:lstStyle/>
          <a:p>
            <a:pPr algn="ctr"/>
            <a:r>
              <a:rPr lang="pl-PL" sz="2200" b="1" dirty="0"/>
              <a:t>PRZYCHODY BUDŻETU NA 2019 ROK</a:t>
            </a:r>
          </a:p>
        </p:txBody>
      </p:sp>
      <p:sp>
        <p:nvSpPr>
          <p:cNvPr id="3" name="Symbol zastępczy zawartości 2"/>
          <p:cNvSpPr>
            <a:spLocks noGrp="1"/>
          </p:cNvSpPr>
          <p:nvPr>
            <p:ph idx="1"/>
          </p:nvPr>
        </p:nvSpPr>
        <p:spPr>
          <a:xfrm>
            <a:off x="838200" y="1320800"/>
            <a:ext cx="10515600" cy="4856163"/>
          </a:xfrm>
        </p:spPr>
        <p:txBody>
          <a:bodyPr/>
          <a:lstStyle/>
          <a:p>
            <a:pPr marL="0" indent="0">
              <a:buNone/>
            </a:pPr>
            <a:endParaRPr lang="pl-PL" sz="1600" dirty="0">
              <a:latin typeface="+mj-lt"/>
              <a:ea typeface="Tahoma" panose="020B0604030504040204" pitchFamily="34" charset="0"/>
              <a:cs typeface="Tahoma" panose="020B0604030504040204" pitchFamily="34" charset="0"/>
            </a:endParaRPr>
          </a:p>
          <a:p>
            <a:pPr marL="0" indent="0">
              <a:buNone/>
            </a:pPr>
            <a:endParaRPr lang="pl-PL" sz="1600" dirty="0">
              <a:latin typeface="+mj-lt"/>
              <a:ea typeface="Tahoma" panose="020B0604030504040204" pitchFamily="34" charset="0"/>
              <a:cs typeface="Tahoma" panose="020B0604030504040204" pitchFamily="34" charset="0"/>
            </a:endParaRPr>
          </a:p>
          <a:p>
            <a:pPr marL="0" indent="0" algn="just">
              <a:buNone/>
            </a:pPr>
            <a:r>
              <a:rPr lang="pl-PL" sz="1600" dirty="0">
                <a:latin typeface="+mj-lt"/>
                <a:ea typeface="Tahoma" panose="020B0604030504040204" pitchFamily="34" charset="0"/>
                <a:cs typeface="Tahoma" panose="020B0604030504040204" pitchFamily="34" charset="0"/>
              </a:rPr>
              <a:t>Na 2019 rok zaplanowano nowe zadłużenie w wysokości 944 949 zł przeznaczone </a:t>
            </a:r>
            <a:r>
              <a:rPr lang="pl-PL" sz="1600" dirty="0">
                <a:solidFill>
                  <a:srgbClr val="000000"/>
                </a:solidFill>
                <a:latin typeface="+mj-lt"/>
                <a:ea typeface="Tahoma" panose="020B0604030504040204" pitchFamily="34" charset="0"/>
                <a:cs typeface="Tahoma" panose="020B0604030504040204" pitchFamily="34" charset="0"/>
              </a:rPr>
              <a:t>na spłatę wcześniej zaciągniętych zobowiązań w formie kredytów i emisji obligacji. W związku z tym, że nowe zadłużenie ma nastąpić poprzez emisję obligacji komunalnych, zaplanowano ich wykup na lata</a:t>
            </a:r>
            <a:r>
              <a:rPr lang="pl-PL" sz="1600" dirty="0">
                <a:solidFill>
                  <a:srgbClr val="000000"/>
                </a:solidFill>
                <a:latin typeface="+mj-lt"/>
              </a:rPr>
              <a:t>: </a:t>
            </a:r>
            <a:r>
              <a:rPr lang="pl-PL" sz="1600" dirty="0">
                <a:solidFill>
                  <a:srgbClr val="000000"/>
                </a:solidFill>
                <a:latin typeface="Times New Roman"/>
              </a:rPr>
              <a:t>	</a:t>
            </a:r>
          </a:p>
          <a:p>
            <a:pPr marL="0" indent="0" algn="just">
              <a:buNone/>
            </a:pPr>
            <a:endParaRPr lang="pl-PL" sz="1200" dirty="0">
              <a:solidFill>
                <a:srgbClr val="000000"/>
              </a:solidFill>
              <a:latin typeface="Times New Roman"/>
            </a:endParaRPr>
          </a:p>
          <a:p>
            <a:pPr marL="0" indent="0">
              <a:buNone/>
            </a:pPr>
            <a:endParaRPr lang="pl-PL" sz="1200" dirty="0">
              <a:solidFill>
                <a:srgbClr val="000000"/>
              </a:solidFill>
              <a:latin typeface="Times New Roman"/>
            </a:endParaRPr>
          </a:p>
          <a:p>
            <a:pPr marL="0" indent="0">
              <a:buNone/>
            </a:pPr>
            <a:endParaRPr lang="pl-PL" sz="1200" dirty="0">
              <a:solidFill>
                <a:srgbClr val="000000"/>
              </a:solidFill>
              <a:latin typeface="Times New Roman"/>
            </a:endParaRPr>
          </a:p>
          <a:p>
            <a:pPr marL="0" indent="0" algn="just">
              <a:buNone/>
            </a:pPr>
            <a:endParaRPr lang="pl-PL" sz="1200" dirty="0">
              <a:solidFill>
                <a:srgbClr val="000000"/>
              </a:solidFill>
              <a:latin typeface="Times New Roman"/>
            </a:endParaRPr>
          </a:p>
          <a:p>
            <a:pPr marL="0" indent="0">
              <a:buNone/>
            </a:pPr>
            <a:endParaRPr lang="pl-PL" sz="1200" dirty="0"/>
          </a:p>
        </p:txBody>
      </p:sp>
      <p:graphicFrame>
        <p:nvGraphicFramePr>
          <p:cNvPr id="4" name="Tabela 3"/>
          <p:cNvGraphicFramePr>
            <a:graphicFrameLocks noGrp="1"/>
          </p:cNvGraphicFramePr>
          <p:nvPr>
            <p:extLst>
              <p:ext uri="{D42A27DB-BD31-4B8C-83A1-F6EECF244321}">
                <p14:modId xmlns:p14="http://schemas.microsoft.com/office/powerpoint/2010/main" val="2954575243"/>
              </p:ext>
            </p:extLst>
          </p:nvPr>
        </p:nvGraphicFramePr>
        <p:xfrm>
          <a:off x="671119" y="3232255"/>
          <a:ext cx="10997964" cy="2061198"/>
        </p:xfrm>
        <a:graphic>
          <a:graphicData uri="http://schemas.openxmlformats.org/drawingml/2006/table">
            <a:tbl>
              <a:tblPr firstRow="1" bandRow="1">
                <a:tableStyleId>{5C22544A-7EE6-4342-B048-85BDC9FD1C3A}</a:tableStyleId>
              </a:tblPr>
              <a:tblGrid>
                <a:gridCol w="1832994">
                  <a:extLst>
                    <a:ext uri="{9D8B030D-6E8A-4147-A177-3AD203B41FA5}">
                      <a16:colId xmlns:a16="http://schemas.microsoft.com/office/drawing/2014/main" val="20000"/>
                    </a:ext>
                  </a:extLst>
                </a:gridCol>
                <a:gridCol w="1832994">
                  <a:extLst>
                    <a:ext uri="{9D8B030D-6E8A-4147-A177-3AD203B41FA5}">
                      <a16:colId xmlns:a16="http://schemas.microsoft.com/office/drawing/2014/main" val="20001"/>
                    </a:ext>
                  </a:extLst>
                </a:gridCol>
                <a:gridCol w="1832994">
                  <a:extLst>
                    <a:ext uri="{9D8B030D-6E8A-4147-A177-3AD203B41FA5}">
                      <a16:colId xmlns:a16="http://schemas.microsoft.com/office/drawing/2014/main" val="20002"/>
                    </a:ext>
                  </a:extLst>
                </a:gridCol>
                <a:gridCol w="1832994">
                  <a:extLst>
                    <a:ext uri="{9D8B030D-6E8A-4147-A177-3AD203B41FA5}">
                      <a16:colId xmlns:a16="http://schemas.microsoft.com/office/drawing/2014/main" val="20003"/>
                    </a:ext>
                  </a:extLst>
                </a:gridCol>
                <a:gridCol w="1832994">
                  <a:extLst>
                    <a:ext uri="{9D8B030D-6E8A-4147-A177-3AD203B41FA5}">
                      <a16:colId xmlns:a16="http://schemas.microsoft.com/office/drawing/2014/main" val="20004"/>
                    </a:ext>
                  </a:extLst>
                </a:gridCol>
                <a:gridCol w="1832994">
                  <a:extLst>
                    <a:ext uri="{9D8B030D-6E8A-4147-A177-3AD203B41FA5}">
                      <a16:colId xmlns:a16="http://schemas.microsoft.com/office/drawing/2014/main" val="20005"/>
                    </a:ext>
                  </a:extLst>
                </a:gridCol>
              </a:tblGrid>
              <a:tr h="796902">
                <a:tc>
                  <a:txBody>
                    <a:bodyPr/>
                    <a:lstStyle/>
                    <a:p>
                      <a:pPr algn="ctr"/>
                      <a:r>
                        <a:rPr lang="pl-PL" dirty="0"/>
                        <a:t>Rok</a:t>
                      </a:r>
                    </a:p>
                  </a:txBody>
                  <a:tcPr anchor="ctr"/>
                </a:tc>
                <a:tc>
                  <a:txBody>
                    <a:bodyPr/>
                    <a:lstStyle/>
                    <a:p>
                      <a:pPr algn="ctr"/>
                      <a:r>
                        <a:rPr lang="pl-PL" dirty="0"/>
                        <a:t>2020</a:t>
                      </a:r>
                    </a:p>
                  </a:txBody>
                  <a:tcPr anchor="ctr"/>
                </a:tc>
                <a:tc>
                  <a:txBody>
                    <a:bodyPr/>
                    <a:lstStyle/>
                    <a:p>
                      <a:pPr algn="ctr"/>
                      <a:r>
                        <a:rPr lang="pl-PL" dirty="0"/>
                        <a:t>2021</a:t>
                      </a:r>
                    </a:p>
                  </a:txBody>
                  <a:tcPr anchor="ctr"/>
                </a:tc>
                <a:tc>
                  <a:txBody>
                    <a:bodyPr/>
                    <a:lstStyle/>
                    <a:p>
                      <a:pPr algn="ctr"/>
                      <a:r>
                        <a:rPr lang="pl-PL" dirty="0"/>
                        <a:t>2022</a:t>
                      </a:r>
                    </a:p>
                  </a:txBody>
                  <a:tcPr anchor="ctr"/>
                </a:tc>
                <a:tc>
                  <a:txBody>
                    <a:bodyPr/>
                    <a:lstStyle/>
                    <a:p>
                      <a:pPr algn="ctr"/>
                      <a:r>
                        <a:rPr lang="pl-PL" dirty="0"/>
                        <a:t>2023</a:t>
                      </a:r>
                    </a:p>
                  </a:txBody>
                  <a:tcPr anchor="ctr"/>
                </a:tc>
                <a:tc>
                  <a:txBody>
                    <a:bodyPr/>
                    <a:lstStyle/>
                    <a:p>
                      <a:pPr algn="ctr"/>
                      <a:r>
                        <a:rPr lang="pl-PL" dirty="0"/>
                        <a:t>2024</a:t>
                      </a:r>
                    </a:p>
                  </a:txBody>
                  <a:tcPr anchor="ctr"/>
                </a:tc>
                <a:extLst>
                  <a:ext uri="{0D108BD9-81ED-4DB2-BD59-A6C34878D82A}">
                    <a16:rowId xmlns:a16="http://schemas.microsoft.com/office/drawing/2014/main" val="10000"/>
                  </a:ext>
                </a:extLst>
              </a:tr>
              <a:tr h="1264296">
                <a:tc>
                  <a:txBody>
                    <a:bodyPr/>
                    <a:lstStyle/>
                    <a:p>
                      <a:pPr algn="ctr"/>
                      <a:r>
                        <a:rPr lang="pl-PL" dirty="0"/>
                        <a:t>Kwota</a:t>
                      </a:r>
                    </a:p>
                  </a:txBody>
                  <a:tcPr anchor="ctr"/>
                </a:tc>
                <a:tc>
                  <a:txBody>
                    <a:bodyPr/>
                    <a:lstStyle/>
                    <a:p>
                      <a:pPr algn="ctr"/>
                      <a:r>
                        <a:rPr lang="pl-PL" dirty="0"/>
                        <a:t>100 000</a:t>
                      </a:r>
                    </a:p>
                  </a:txBody>
                  <a:tcPr anchor="ctr"/>
                </a:tc>
                <a:tc>
                  <a:txBody>
                    <a:bodyPr/>
                    <a:lstStyle/>
                    <a:p>
                      <a:pPr algn="ctr"/>
                      <a:r>
                        <a:rPr lang="pl-PL" dirty="0"/>
                        <a:t>200 000</a:t>
                      </a:r>
                    </a:p>
                  </a:txBody>
                  <a:tcPr anchor="ctr"/>
                </a:tc>
                <a:tc>
                  <a:txBody>
                    <a:bodyPr/>
                    <a:lstStyle/>
                    <a:p>
                      <a:pPr algn="ctr"/>
                      <a:r>
                        <a:rPr lang="pl-PL" dirty="0"/>
                        <a:t>200 000</a:t>
                      </a:r>
                    </a:p>
                  </a:txBody>
                  <a:tcPr anchor="ctr"/>
                </a:tc>
                <a:tc>
                  <a:txBody>
                    <a:bodyPr/>
                    <a:lstStyle/>
                    <a:p>
                      <a:pPr algn="ctr"/>
                      <a:r>
                        <a:rPr lang="pl-PL" dirty="0"/>
                        <a:t>200 000</a:t>
                      </a:r>
                    </a:p>
                  </a:txBody>
                  <a:tcPr anchor="ctr"/>
                </a:tc>
                <a:tc>
                  <a:txBody>
                    <a:bodyPr/>
                    <a:lstStyle/>
                    <a:p>
                      <a:pPr algn="ctr"/>
                      <a:r>
                        <a:rPr lang="pl-PL" dirty="0"/>
                        <a:t>244 949</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8580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5697" y="1"/>
            <a:ext cx="10515600" cy="546099"/>
          </a:xfrm>
        </p:spPr>
        <p:txBody>
          <a:bodyPr>
            <a:normAutofit/>
          </a:bodyPr>
          <a:lstStyle/>
          <a:p>
            <a:pPr algn="ctr"/>
            <a:r>
              <a:rPr lang="pl-PL" sz="2200" b="1" dirty="0"/>
              <a:t>PLANOWANY STAN ZADŁUŻENIA NA 2019 ROK </a:t>
            </a:r>
          </a:p>
        </p:txBody>
      </p:sp>
      <p:graphicFrame>
        <p:nvGraphicFramePr>
          <p:cNvPr id="4" name="Tabela 3"/>
          <p:cNvGraphicFramePr>
            <a:graphicFrameLocks noGrp="1"/>
          </p:cNvGraphicFramePr>
          <p:nvPr>
            <p:extLst>
              <p:ext uri="{D42A27DB-BD31-4B8C-83A1-F6EECF244321}">
                <p14:modId xmlns:p14="http://schemas.microsoft.com/office/powerpoint/2010/main" val="4292032231"/>
              </p:ext>
            </p:extLst>
          </p:nvPr>
        </p:nvGraphicFramePr>
        <p:xfrm>
          <a:off x="927100" y="800664"/>
          <a:ext cx="9880600" cy="5523081"/>
        </p:xfrm>
        <a:graphic>
          <a:graphicData uri="http://schemas.openxmlformats.org/drawingml/2006/table">
            <a:tbl>
              <a:tblPr firstRow="1" lastRow="1" bandRow="1">
                <a:tableStyleId>{327F97BB-C833-4FB7-BDE5-3F7075034690}</a:tableStyleId>
              </a:tblPr>
              <a:tblGrid>
                <a:gridCol w="3441700">
                  <a:extLst>
                    <a:ext uri="{9D8B030D-6E8A-4147-A177-3AD203B41FA5}">
                      <a16:colId xmlns:a16="http://schemas.microsoft.com/office/drawing/2014/main" val="20000"/>
                    </a:ext>
                  </a:extLst>
                </a:gridCol>
                <a:gridCol w="3378200">
                  <a:extLst>
                    <a:ext uri="{9D8B030D-6E8A-4147-A177-3AD203B41FA5}">
                      <a16:colId xmlns:a16="http://schemas.microsoft.com/office/drawing/2014/main" val="20001"/>
                    </a:ext>
                  </a:extLst>
                </a:gridCol>
                <a:gridCol w="3060700">
                  <a:extLst>
                    <a:ext uri="{9D8B030D-6E8A-4147-A177-3AD203B41FA5}">
                      <a16:colId xmlns:a16="http://schemas.microsoft.com/office/drawing/2014/main" val="20002"/>
                    </a:ext>
                  </a:extLst>
                </a:gridCol>
              </a:tblGrid>
              <a:tr h="1078391">
                <a:tc>
                  <a:txBody>
                    <a:bodyPr/>
                    <a:lstStyle/>
                    <a:p>
                      <a:pPr algn="ctr">
                        <a:lnSpc>
                          <a:spcPct val="107000"/>
                        </a:lnSpc>
                        <a:spcAft>
                          <a:spcPts val="0"/>
                        </a:spcAft>
                      </a:pPr>
                      <a:r>
                        <a:rPr lang="pl-PL" sz="1400" dirty="0"/>
                        <a:t>NAZWA BANKU</a:t>
                      </a:r>
                      <a:endParaRPr lang="pl-PL" sz="1400" dirty="0">
                        <a:latin typeface="Times New Roman"/>
                        <a:ea typeface="Times New Roman"/>
                      </a:endParaRPr>
                    </a:p>
                  </a:txBody>
                  <a:tcPr marL="22515" marR="22515" marT="0" marB="0" anchor="ctr">
                    <a:solidFill>
                      <a:srgbClr val="7030A0"/>
                    </a:solidFill>
                  </a:tcPr>
                </a:tc>
                <a:tc>
                  <a:txBody>
                    <a:bodyPr/>
                    <a:lstStyle/>
                    <a:p>
                      <a:pPr algn="ctr">
                        <a:lnSpc>
                          <a:spcPct val="107000"/>
                        </a:lnSpc>
                        <a:spcAft>
                          <a:spcPts val="0"/>
                        </a:spcAft>
                      </a:pPr>
                      <a:r>
                        <a:rPr lang="pl-PL" sz="1400" dirty="0"/>
                        <a:t>PRZEWIDYWANY </a:t>
                      </a:r>
                      <a:br>
                        <a:rPr lang="pl-PL" sz="1400" dirty="0"/>
                      </a:br>
                      <a:r>
                        <a:rPr lang="pl-PL" sz="1400" dirty="0"/>
                        <a:t>STAN ZADŁUŻENIA</a:t>
                      </a:r>
                      <a:br>
                        <a:rPr lang="pl-PL" sz="1400" dirty="0"/>
                      </a:br>
                      <a:r>
                        <a:rPr lang="pl-PL" sz="1400" dirty="0"/>
                        <a:t> NA DZIEŃ 31.12.2018 R.</a:t>
                      </a:r>
                    </a:p>
                    <a:p>
                      <a:pPr algn="ctr">
                        <a:lnSpc>
                          <a:spcPct val="107000"/>
                        </a:lnSpc>
                        <a:spcAft>
                          <a:spcPts val="0"/>
                        </a:spcAft>
                      </a:pPr>
                      <a:r>
                        <a:rPr lang="pl-PL" sz="1050" dirty="0">
                          <a:latin typeface="Tahoma" panose="020B0604030504040204" pitchFamily="34" charset="0"/>
                          <a:ea typeface="Tahoma" panose="020B0604030504040204" pitchFamily="34" charset="0"/>
                          <a:cs typeface="Tahoma" panose="020B0604030504040204" pitchFamily="34" charset="0"/>
                        </a:rPr>
                        <a:t>W PEŁNYCH PLN</a:t>
                      </a:r>
                    </a:p>
                  </a:txBody>
                  <a:tcPr marL="22515" marR="22515" marT="0" marB="0" anchor="ctr">
                    <a:solidFill>
                      <a:srgbClr val="7030A0"/>
                    </a:solidFill>
                  </a:tcPr>
                </a:tc>
                <a:tc>
                  <a:txBody>
                    <a:bodyPr/>
                    <a:lstStyle/>
                    <a:p>
                      <a:pPr algn="ctr">
                        <a:lnSpc>
                          <a:spcPct val="107000"/>
                        </a:lnSpc>
                        <a:spcAft>
                          <a:spcPts val="0"/>
                        </a:spcAft>
                      </a:pPr>
                      <a:r>
                        <a:rPr lang="pl-PL" sz="1400" dirty="0"/>
                        <a:t>SPŁATY</a:t>
                      </a:r>
                      <a:r>
                        <a:rPr lang="pl-PL" sz="1400" baseline="0" dirty="0"/>
                        <a:t> KREDYTÓW </a:t>
                      </a:r>
                    </a:p>
                    <a:p>
                      <a:pPr algn="ctr">
                        <a:lnSpc>
                          <a:spcPct val="107000"/>
                        </a:lnSpc>
                        <a:spcAft>
                          <a:spcPts val="0"/>
                        </a:spcAft>
                      </a:pPr>
                      <a:r>
                        <a:rPr lang="pl-PL" sz="1400" baseline="0" dirty="0"/>
                        <a:t>ORAZ WYKUP OBLIGACJI</a:t>
                      </a:r>
                      <a:br>
                        <a:rPr lang="pl-PL" sz="1400" dirty="0"/>
                      </a:br>
                      <a:r>
                        <a:rPr lang="pl-PL" sz="1400" dirty="0"/>
                        <a:t>W 2019 R.</a:t>
                      </a:r>
                    </a:p>
                    <a:p>
                      <a:pPr marL="0" marR="0" lvl="0" indent="0" algn="ctr" defTabSz="914400" rtl="0" eaLnBrk="1" fontAlgn="auto" latinLnBrk="0" hangingPunct="1">
                        <a:lnSpc>
                          <a:spcPct val="107000"/>
                        </a:lnSpc>
                        <a:spcBef>
                          <a:spcPts val="0"/>
                        </a:spcBef>
                        <a:spcAft>
                          <a:spcPts val="0"/>
                        </a:spcAft>
                        <a:buClrTx/>
                        <a:buSzTx/>
                        <a:buFontTx/>
                        <a:buNone/>
                        <a:tabLst/>
                        <a:defRPr/>
                      </a:pPr>
                      <a:r>
                        <a:rPr lang="pl-PL" sz="1050" dirty="0">
                          <a:latin typeface="Tahoma" panose="020B0604030504040204" pitchFamily="34" charset="0"/>
                          <a:ea typeface="Tahoma" panose="020B0604030504040204" pitchFamily="34" charset="0"/>
                          <a:cs typeface="Tahoma" panose="020B0604030504040204" pitchFamily="34" charset="0"/>
                        </a:rPr>
                        <a:t>W PEŁNYCH PLN</a:t>
                      </a:r>
                    </a:p>
                  </a:txBody>
                  <a:tcPr marL="22515" marR="22515" marT="0" marB="0" anchor="ctr">
                    <a:solidFill>
                      <a:srgbClr val="7030A0"/>
                    </a:solidFill>
                  </a:tcPr>
                </a:tc>
                <a:extLst>
                  <a:ext uri="{0D108BD9-81ED-4DB2-BD59-A6C34878D82A}">
                    <a16:rowId xmlns:a16="http://schemas.microsoft.com/office/drawing/2014/main" val="10000"/>
                  </a:ext>
                </a:extLst>
              </a:tr>
              <a:tr h="470606">
                <a:tc>
                  <a:txBody>
                    <a:bodyPr/>
                    <a:lstStyle/>
                    <a:p>
                      <a:pPr>
                        <a:lnSpc>
                          <a:spcPct val="107000"/>
                        </a:lnSpc>
                        <a:spcAft>
                          <a:spcPts val="0"/>
                        </a:spcAft>
                      </a:pPr>
                      <a:r>
                        <a:rPr lang="pl-PL" sz="1400" dirty="0"/>
                        <a:t>Bank Ochrony Środowiska SA. O/Gdańsk - kredyt</a:t>
                      </a:r>
                      <a:endParaRPr lang="pl-PL" sz="1100" dirty="0">
                        <a:latin typeface="Times New Roman"/>
                        <a:ea typeface="Times New Roman"/>
                      </a:endParaRPr>
                    </a:p>
                  </a:txBody>
                  <a:tcPr marL="22515" marR="22515" marT="0" marB="0" anchor="ctr">
                    <a:solidFill>
                      <a:srgbClr val="7030A0">
                        <a:alpha val="40000"/>
                      </a:srgbClr>
                    </a:solidFill>
                  </a:tcPr>
                </a:tc>
                <a:tc>
                  <a:txBody>
                    <a:bodyPr/>
                    <a:lstStyle/>
                    <a:p>
                      <a:pPr algn="ctr">
                        <a:lnSpc>
                          <a:spcPct val="107000"/>
                        </a:lnSpc>
                        <a:spcAft>
                          <a:spcPts val="0"/>
                        </a:spcAft>
                      </a:pPr>
                      <a:r>
                        <a:rPr lang="pl-PL" sz="1400" dirty="0"/>
                        <a:t>410 922 </a:t>
                      </a:r>
                      <a:endParaRPr lang="pl-PL" sz="1400" dirty="0">
                        <a:latin typeface="Times New Roman"/>
                        <a:ea typeface="Times New Roman"/>
                      </a:endParaRPr>
                    </a:p>
                  </a:txBody>
                  <a:tcPr marL="22515" marR="22515" marT="0" marB="0" anchor="ctr">
                    <a:solidFill>
                      <a:srgbClr val="7030A0">
                        <a:alpha val="40000"/>
                      </a:srgbClr>
                    </a:solidFill>
                  </a:tcPr>
                </a:tc>
                <a:tc>
                  <a:txBody>
                    <a:bodyPr/>
                    <a:lstStyle/>
                    <a:p>
                      <a:pPr algn="ctr">
                        <a:lnSpc>
                          <a:spcPct val="107000"/>
                        </a:lnSpc>
                        <a:spcAft>
                          <a:spcPts val="0"/>
                        </a:spcAft>
                      </a:pPr>
                      <a:r>
                        <a:rPr lang="pl-PL" sz="1400" dirty="0"/>
                        <a:t>205 461</a:t>
                      </a:r>
                      <a:endParaRPr lang="pl-PL" sz="1400" dirty="0">
                        <a:latin typeface="Times New Roman"/>
                        <a:ea typeface="Times New Roman"/>
                      </a:endParaRPr>
                    </a:p>
                  </a:txBody>
                  <a:tcPr marL="22515" marR="22515" marT="0" marB="0" anchor="ctr">
                    <a:solidFill>
                      <a:srgbClr val="7030A0">
                        <a:alpha val="40000"/>
                      </a:srgbClr>
                    </a:solidFill>
                  </a:tcPr>
                </a:tc>
                <a:extLst>
                  <a:ext uri="{0D108BD9-81ED-4DB2-BD59-A6C34878D82A}">
                    <a16:rowId xmlns:a16="http://schemas.microsoft.com/office/drawing/2014/main" val="10001"/>
                  </a:ext>
                </a:extLst>
              </a:tr>
              <a:tr h="406717">
                <a:tc>
                  <a:txBody>
                    <a:bodyPr/>
                    <a:lstStyle/>
                    <a:p>
                      <a:pPr>
                        <a:lnSpc>
                          <a:spcPct val="107000"/>
                        </a:lnSpc>
                        <a:spcAft>
                          <a:spcPts val="0"/>
                        </a:spcAft>
                      </a:pPr>
                      <a:r>
                        <a:rPr lang="pl-PL" sz="1400" dirty="0"/>
                        <a:t>Bank Spółdzielczy w Ustce  - kredyt</a:t>
                      </a:r>
                      <a:br>
                        <a:rPr lang="pl-PL" sz="1400" dirty="0"/>
                      </a:br>
                      <a:endParaRPr lang="pl-PL" sz="1400" dirty="0">
                        <a:latin typeface="Times New Roman"/>
                        <a:ea typeface="Times New Roman"/>
                      </a:endParaRPr>
                    </a:p>
                  </a:txBody>
                  <a:tcPr marL="22515" marR="22515" marT="0" marB="0" anchor="ctr">
                    <a:solidFill>
                      <a:srgbClr val="7030A0"/>
                    </a:solidFill>
                  </a:tcPr>
                </a:tc>
                <a:tc>
                  <a:txBody>
                    <a:bodyPr/>
                    <a:lstStyle/>
                    <a:p>
                      <a:pPr algn="ctr">
                        <a:lnSpc>
                          <a:spcPct val="107000"/>
                        </a:lnSpc>
                        <a:spcAft>
                          <a:spcPts val="0"/>
                        </a:spcAft>
                      </a:pPr>
                      <a:r>
                        <a:rPr lang="pl-PL" sz="1400" dirty="0"/>
                        <a:t>469 413</a:t>
                      </a:r>
                      <a:endParaRPr lang="pl-PL" sz="1400" dirty="0">
                        <a:latin typeface="Times New Roman"/>
                        <a:ea typeface="Times New Roman"/>
                      </a:endParaRPr>
                    </a:p>
                  </a:txBody>
                  <a:tcPr marL="22515" marR="22515" marT="0" marB="0" anchor="ctr">
                    <a:solidFill>
                      <a:srgbClr val="7030A0"/>
                    </a:solidFill>
                  </a:tcPr>
                </a:tc>
                <a:tc>
                  <a:txBody>
                    <a:bodyPr/>
                    <a:lstStyle/>
                    <a:p>
                      <a:pPr algn="ctr">
                        <a:lnSpc>
                          <a:spcPct val="107000"/>
                        </a:lnSpc>
                        <a:spcAft>
                          <a:spcPts val="0"/>
                        </a:spcAft>
                      </a:pPr>
                      <a:r>
                        <a:rPr lang="pl-PL" sz="1400" dirty="0"/>
                        <a:t>52 157    </a:t>
                      </a:r>
                      <a:endParaRPr lang="pl-PL" sz="1400" dirty="0">
                        <a:latin typeface="Times New Roman"/>
                        <a:ea typeface="Times New Roman"/>
                      </a:endParaRPr>
                    </a:p>
                  </a:txBody>
                  <a:tcPr marL="22515" marR="22515" marT="0" marB="0" anchor="ctr">
                    <a:solidFill>
                      <a:srgbClr val="7030A0"/>
                    </a:solidFill>
                  </a:tcPr>
                </a:tc>
                <a:extLst>
                  <a:ext uri="{0D108BD9-81ED-4DB2-BD59-A6C34878D82A}">
                    <a16:rowId xmlns:a16="http://schemas.microsoft.com/office/drawing/2014/main" val="10002"/>
                  </a:ext>
                </a:extLst>
              </a:tr>
              <a:tr h="321055">
                <a:tc>
                  <a:txBody>
                    <a:bodyPr/>
                    <a:lstStyle/>
                    <a:p>
                      <a:pPr>
                        <a:lnSpc>
                          <a:spcPct val="107000"/>
                        </a:lnSpc>
                        <a:spcAft>
                          <a:spcPts val="0"/>
                        </a:spcAft>
                      </a:pPr>
                      <a:r>
                        <a:rPr lang="pl-PL" sz="1400" dirty="0"/>
                        <a:t>PKO BP - obligacje</a:t>
                      </a:r>
                      <a:endParaRPr lang="pl-PL" sz="1400" dirty="0">
                        <a:latin typeface="Times New Roman"/>
                        <a:ea typeface="Times New Roman"/>
                      </a:endParaRPr>
                    </a:p>
                  </a:txBody>
                  <a:tcPr marL="22515" marR="22515" marT="0" marB="0" anchor="ctr">
                    <a:solidFill>
                      <a:srgbClr val="7030A0">
                        <a:alpha val="20000"/>
                      </a:srgbClr>
                    </a:solidFill>
                  </a:tcPr>
                </a:tc>
                <a:tc>
                  <a:txBody>
                    <a:bodyPr/>
                    <a:lstStyle/>
                    <a:p>
                      <a:pPr algn="ctr">
                        <a:lnSpc>
                          <a:spcPct val="107000"/>
                        </a:lnSpc>
                        <a:spcAft>
                          <a:spcPts val="0"/>
                        </a:spcAft>
                      </a:pPr>
                      <a:r>
                        <a:rPr lang="pl-PL" sz="1400" dirty="0"/>
                        <a:t>2 345 000   </a:t>
                      </a:r>
                      <a:endParaRPr lang="pl-PL" sz="1400" dirty="0">
                        <a:latin typeface="Times New Roman"/>
                        <a:ea typeface="Times New Roman"/>
                      </a:endParaRPr>
                    </a:p>
                  </a:txBody>
                  <a:tcPr marL="22515" marR="22515" marT="0" marB="0" anchor="ctr">
                    <a:solidFill>
                      <a:srgbClr val="7030A0">
                        <a:alpha val="20000"/>
                      </a:srgbClr>
                    </a:solidFill>
                  </a:tcPr>
                </a:tc>
                <a:tc>
                  <a:txBody>
                    <a:bodyPr/>
                    <a:lstStyle/>
                    <a:p>
                      <a:pPr algn="ctr">
                        <a:lnSpc>
                          <a:spcPct val="107000"/>
                        </a:lnSpc>
                        <a:spcAft>
                          <a:spcPts val="0"/>
                        </a:spcAft>
                      </a:pPr>
                      <a:r>
                        <a:rPr lang="pl-PL" sz="1400" dirty="0"/>
                        <a:t>0</a:t>
                      </a:r>
                      <a:endParaRPr lang="pl-PL" sz="1400" dirty="0">
                        <a:latin typeface="Times New Roman"/>
                        <a:ea typeface="Times New Roman"/>
                      </a:endParaRPr>
                    </a:p>
                  </a:txBody>
                  <a:tcPr marL="22515" marR="22515" marT="0" marB="0" anchor="ctr">
                    <a:solidFill>
                      <a:srgbClr val="7030A0">
                        <a:alpha val="20000"/>
                      </a:srgbClr>
                    </a:solidFill>
                  </a:tcPr>
                </a:tc>
                <a:extLst>
                  <a:ext uri="{0D108BD9-81ED-4DB2-BD59-A6C34878D82A}">
                    <a16:rowId xmlns:a16="http://schemas.microsoft.com/office/drawing/2014/main" val="10003"/>
                  </a:ext>
                </a:extLst>
              </a:tr>
              <a:tr h="381000">
                <a:tc>
                  <a:txBody>
                    <a:bodyPr/>
                    <a:lstStyle/>
                    <a:p>
                      <a:pPr>
                        <a:lnSpc>
                          <a:spcPct val="107000"/>
                        </a:lnSpc>
                        <a:spcAft>
                          <a:spcPts val="0"/>
                        </a:spcAft>
                      </a:pPr>
                      <a:r>
                        <a:rPr lang="pl-PL" sz="1400" dirty="0"/>
                        <a:t>PKO BP</a:t>
                      </a:r>
                      <a:r>
                        <a:rPr lang="pl-PL" sz="1400" baseline="0" dirty="0"/>
                        <a:t> - obligacje</a:t>
                      </a:r>
                      <a:endParaRPr lang="pl-PL" sz="1400" dirty="0">
                        <a:latin typeface="Times New Roman"/>
                        <a:ea typeface="Times New Roman"/>
                      </a:endParaRPr>
                    </a:p>
                  </a:txBody>
                  <a:tcPr marL="22515" marR="22515" marT="0" marB="0" anchor="ctr">
                    <a:solidFill>
                      <a:srgbClr val="7030A0"/>
                    </a:solidFill>
                  </a:tcPr>
                </a:tc>
                <a:tc>
                  <a:txBody>
                    <a:bodyPr/>
                    <a:lstStyle/>
                    <a:p>
                      <a:pPr algn="ctr">
                        <a:lnSpc>
                          <a:spcPct val="107000"/>
                        </a:lnSpc>
                        <a:spcAft>
                          <a:spcPts val="0"/>
                        </a:spcAft>
                      </a:pPr>
                      <a:r>
                        <a:rPr lang="pl-PL" sz="1400" dirty="0"/>
                        <a:t>8 950 000</a:t>
                      </a:r>
                      <a:endParaRPr lang="pl-PL" sz="1400" dirty="0">
                        <a:latin typeface="Times New Roman"/>
                        <a:ea typeface="Times New Roman"/>
                      </a:endParaRPr>
                    </a:p>
                  </a:txBody>
                  <a:tcPr marL="22515" marR="22515" marT="0" marB="0" anchor="ctr">
                    <a:solidFill>
                      <a:srgbClr val="7030A0"/>
                    </a:solidFill>
                  </a:tcPr>
                </a:tc>
                <a:tc>
                  <a:txBody>
                    <a:bodyPr/>
                    <a:lstStyle/>
                    <a:p>
                      <a:pPr algn="ctr">
                        <a:lnSpc>
                          <a:spcPct val="107000"/>
                        </a:lnSpc>
                        <a:spcAft>
                          <a:spcPts val="0"/>
                        </a:spcAft>
                      </a:pPr>
                      <a:r>
                        <a:rPr lang="pl-PL" sz="1400" dirty="0"/>
                        <a:t>750 000    </a:t>
                      </a:r>
                      <a:endParaRPr lang="pl-PL" sz="1400" dirty="0">
                        <a:latin typeface="Times New Roman"/>
                        <a:ea typeface="Times New Roman"/>
                      </a:endParaRPr>
                    </a:p>
                  </a:txBody>
                  <a:tcPr marL="22515" marR="22515" marT="0" marB="0" anchor="ctr">
                    <a:solidFill>
                      <a:srgbClr val="7030A0"/>
                    </a:solidFill>
                  </a:tcPr>
                </a:tc>
                <a:extLst>
                  <a:ext uri="{0D108BD9-81ED-4DB2-BD59-A6C34878D82A}">
                    <a16:rowId xmlns:a16="http://schemas.microsoft.com/office/drawing/2014/main" val="10004"/>
                  </a:ext>
                </a:extLst>
              </a:tr>
              <a:tr h="279400">
                <a:tc>
                  <a:txBody>
                    <a:bodyPr/>
                    <a:lstStyle/>
                    <a:p>
                      <a:pPr>
                        <a:lnSpc>
                          <a:spcPct val="107000"/>
                        </a:lnSpc>
                        <a:spcAft>
                          <a:spcPts val="0"/>
                        </a:spcAft>
                      </a:pPr>
                      <a:r>
                        <a:rPr lang="pl-PL" sz="1400" dirty="0" err="1"/>
                        <a:t>PeKaO</a:t>
                      </a:r>
                      <a:r>
                        <a:rPr lang="pl-PL" sz="1400" dirty="0"/>
                        <a:t> S.A.</a:t>
                      </a:r>
                      <a:r>
                        <a:rPr lang="pl-PL" sz="1400" baseline="0" dirty="0"/>
                        <a:t> - obligacje</a:t>
                      </a:r>
                      <a:endParaRPr lang="pl-PL" sz="1400" dirty="0">
                        <a:latin typeface="Times New Roman"/>
                        <a:ea typeface="Times New Roman"/>
                      </a:endParaRPr>
                    </a:p>
                  </a:txBody>
                  <a:tcPr marL="22515" marR="22515" marT="0" marB="0" anchor="ctr">
                    <a:solidFill>
                      <a:srgbClr val="7030A0">
                        <a:alpha val="20000"/>
                      </a:srgbClr>
                    </a:solidFill>
                  </a:tcPr>
                </a:tc>
                <a:tc>
                  <a:txBody>
                    <a:bodyPr/>
                    <a:lstStyle/>
                    <a:p>
                      <a:pPr algn="ctr">
                        <a:lnSpc>
                          <a:spcPct val="107000"/>
                        </a:lnSpc>
                        <a:spcAft>
                          <a:spcPts val="0"/>
                        </a:spcAft>
                      </a:pPr>
                      <a:r>
                        <a:rPr lang="pl-PL" sz="1400" dirty="0"/>
                        <a:t>350 000</a:t>
                      </a:r>
                      <a:endParaRPr lang="pl-PL" sz="1400" dirty="0">
                        <a:latin typeface="Times New Roman"/>
                        <a:ea typeface="Times New Roman"/>
                      </a:endParaRPr>
                    </a:p>
                  </a:txBody>
                  <a:tcPr marL="22515" marR="22515" marT="0" marB="0" anchor="ctr">
                    <a:solidFill>
                      <a:srgbClr val="7030A0">
                        <a:alpha val="20000"/>
                      </a:srgbClr>
                    </a:solidFill>
                  </a:tcPr>
                </a:tc>
                <a:tc>
                  <a:txBody>
                    <a:bodyPr/>
                    <a:lstStyle/>
                    <a:p>
                      <a:pPr algn="ctr">
                        <a:lnSpc>
                          <a:spcPct val="107000"/>
                        </a:lnSpc>
                        <a:spcAft>
                          <a:spcPts val="0"/>
                        </a:spcAft>
                      </a:pPr>
                      <a:r>
                        <a:rPr lang="pl-PL" sz="1400" dirty="0"/>
                        <a:t>200 000   </a:t>
                      </a:r>
                      <a:endParaRPr lang="pl-PL" sz="1400" dirty="0">
                        <a:latin typeface="Times New Roman"/>
                        <a:ea typeface="Times New Roman"/>
                      </a:endParaRPr>
                    </a:p>
                  </a:txBody>
                  <a:tcPr marL="22515" marR="22515" marT="0" marB="0" anchor="ctr">
                    <a:solidFill>
                      <a:srgbClr val="7030A0">
                        <a:alpha val="20000"/>
                      </a:srgbClr>
                    </a:solidFill>
                  </a:tcPr>
                </a:tc>
                <a:extLst>
                  <a:ext uri="{0D108BD9-81ED-4DB2-BD59-A6C34878D82A}">
                    <a16:rowId xmlns:a16="http://schemas.microsoft.com/office/drawing/2014/main" val="10005"/>
                  </a:ext>
                </a:extLst>
              </a:tr>
              <a:tr h="355600">
                <a:tc>
                  <a:txBody>
                    <a:bodyPr/>
                    <a:lstStyle/>
                    <a:p>
                      <a:pPr>
                        <a:lnSpc>
                          <a:spcPct val="107000"/>
                        </a:lnSpc>
                        <a:spcAft>
                          <a:spcPts val="0"/>
                        </a:spcAft>
                      </a:pPr>
                      <a:r>
                        <a:rPr lang="pl-PL" sz="1400" dirty="0"/>
                        <a:t>SGB Bank S.A.</a:t>
                      </a:r>
                      <a:r>
                        <a:rPr lang="pl-PL" sz="1400" baseline="0" dirty="0"/>
                        <a:t> - obligacje</a:t>
                      </a:r>
                      <a:endParaRPr lang="pl-PL" sz="1400" dirty="0">
                        <a:latin typeface="Times New Roman"/>
                        <a:ea typeface="Times New Roman"/>
                      </a:endParaRPr>
                    </a:p>
                  </a:txBody>
                  <a:tcPr marL="22515" marR="22515" marT="0" marB="0" anchor="ctr">
                    <a:solidFill>
                      <a:srgbClr val="7030A0"/>
                    </a:solidFill>
                  </a:tcPr>
                </a:tc>
                <a:tc>
                  <a:txBody>
                    <a:bodyPr/>
                    <a:lstStyle/>
                    <a:p>
                      <a:pPr algn="ctr">
                        <a:lnSpc>
                          <a:spcPct val="107000"/>
                        </a:lnSpc>
                        <a:spcAft>
                          <a:spcPts val="0"/>
                        </a:spcAft>
                      </a:pPr>
                      <a:r>
                        <a:rPr lang="pl-PL" sz="1400" dirty="0"/>
                        <a:t>440 000</a:t>
                      </a:r>
                      <a:endParaRPr lang="pl-PL" sz="1400" dirty="0">
                        <a:latin typeface="Times New Roman"/>
                        <a:ea typeface="Times New Roman"/>
                      </a:endParaRPr>
                    </a:p>
                  </a:txBody>
                  <a:tcPr marL="22515" marR="22515" marT="0" marB="0" anchor="ctr">
                    <a:solidFill>
                      <a:srgbClr val="7030A0"/>
                    </a:solidFill>
                  </a:tcPr>
                </a:tc>
                <a:tc>
                  <a:txBody>
                    <a:bodyPr/>
                    <a:lstStyle/>
                    <a:p>
                      <a:pPr algn="ctr">
                        <a:lnSpc>
                          <a:spcPct val="107000"/>
                        </a:lnSpc>
                        <a:spcAft>
                          <a:spcPts val="0"/>
                        </a:spcAft>
                      </a:pPr>
                      <a:r>
                        <a:rPr lang="pl-PL" sz="1400" dirty="0"/>
                        <a:t>220 000   </a:t>
                      </a:r>
                      <a:endParaRPr lang="pl-PL" sz="1400" dirty="0">
                        <a:latin typeface="Times New Roman"/>
                        <a:ea typeface="Times New Roman"/>
                      </a:endParaRPr>
                    </a:p>
                  </a:txBody>
                  <a:tcPr marL="22515" marR="22515" marT="0" marB="0" anchor="ctr">
                    <a:solidFill>
                      <a:srgbClr val="7030A0"/>
                    </a:solidFill>
                  </a:tcPr>
                </a:tc>
                <a:extLst>
                  <a:ext uri="{0D108BD9-81ED-4DB2-BD59-A6C34878D82A}">
                    <a16:rowId xmlns:a16="http://schemas.microsoft.com/office/drawing/2014/main" val="10006"/>
                  </a:ext>
                </a:extLst>
              </a:tr>
              <a:tr h="406400">
                <a:tc>
                  <a:txBody>
                    <a:bodyPr/>
                    <a:lstStyle/>
                    <a:p>
                      <a:pPr>
                        <a:lnSpc>
                          <a:spcPct val="107000"/>
                        </a:lnSpc>
                        <a:spcAft>
                          <a:spcPts val="0"/>
                        </a:spcAft>
                      </a:pPr>
                      <a:r>
                        <a:rPr lang="pl-PL" sz="1400" dirty="0" err="1"/>
                        <a:t>PeKaO</a:t>
                      </a:r>
                      <a:r>
                        <a:rPr lang="pl-PL" sz="1400" dirty="0"/>
                        <a:t> S.A.</a:t>
                      </a:r>
                      <a:r>
                        <a:rPr lang="pl-PL" sz="1400" baseline="0" dirty="0"/>
                        <a:t> - obligacje</a:t>
                      </a:r>
                      <a:endParaRPr lang="pl-PL" sz="1400" dirty="0"/>
                    </a:p>
                  </a:txBody>
                  <a:tcPr marL="22515" marR="22515" marT="0" marB="0" anchor="ctr">
                    <a:solidFill>
                      <a:srgbClr val="7030A0">
                        <a:alpha val="20000"/>
                      </a:srgbClr>
                    </a:solidFill>
                  </a:tcPr>
                </a:tc>
                <a:tc>
                  <a:txBody>
                    <a:bodyPr/>
                    <a:lstStyle/>
                    <a:p>
                      <a:pPr algn="ctr">
                        <a:lnSpc>
                          <a:spcPct val="107000"/>
                        </a:lnSpc>
                        <a:spcAft>
                          <a:spcPts val="0"/>
                        </a:spcAft>
                      </a:pPr>
                      <a:r>
                        <a:rPr lang="pl-PL" sz="1400" dirty="0"/>
                        <a:t>2 000 </a:t>
                      </a:r>
                      <a:r>
                        <a:rPr lang="pl-PL" sz="1400" dirty="0" err="1"/>
                        <a:t>000</a:t>
                      </a:r>
                      <a:r>
                        <a:rPr lang="pl-PL" sz="1400" dirty="0"/>
                        <a:t>   </a:t>
                      </a:r>
                      <a:endParaRPr lang="pl-PL" sz="1400" dirty="0">
                        <a:latin typeface="Times New Roman"/>
                        <a:ea typeface="Times New Roman"/>
                      </a:endParaRPr>
                    </a:p>
                  </a:txBody>
                  <a:tcPr marL="22515" marR="22515" marT="0" marB="0" anchor="ctr">
                    <a:solidFill>
                      <a:srgbClr val="7030A0">
                        <a:alpha val="20000"/>
                      </a:srgbClr>
                    </a:solidFill>
                  </a:tcPr>
                </a:tc>
                <a:tc>
                  <a:txBody>
                    <a:bodyPr/>
                    <a:lstStyle/>
                    <a:p>
                      <a:pPr algn="ctr">
                        <a:lnSpc>
                          <a:spcPct val="107000"/>
                        </a:lnSpc>
                        <a:spcAft>
                          <a:spcPts val="0"/>
                        </a:spcAft>
                      </a:pPr>
                      <a:r>
                        <a:rPr lang="pl-PL" sz="1400" dirty="0"/>
                        <a:t>200 000    </a:t>
                      </a:r>
                      <a:endParaRPr lang="pl-PL" sz="1400" dirty="0">
                        <a:latin typeface="Times New Roman"/>
                        <a:ea typeface="Times New Roman"/>
                      </a:endParaRPr>
                    </a:p>
                  </a:txBody>
                  <a:tcPr marL="22515" marR="22515" marT="0" marB="0" anchor="ctr">
                    <a:solidFill>
                      <a:srgbClr val="7030A0">
                        <a:alpha val="20000"/>
                      </a:srgbClr>
                    </a:solidFill>
                  </a:tcPr>
                </a:tc>
                <a:extLst>
                  <a:ext uri="{0D108BD9-81ED-4DB2-BD59-A6C34878D82A}">
                    <a16:rowId xmlns:a16="http://schemas.microsoft.com/office/drawing/2014/main" val="10007"/>
                  </a:ext>
                </a:extLst>
              </a:tr>
              <a:tr h="491441">
                <a:tc>
                  <a:txBody>
                    <a:bodyPr/>
                    <a:lstStyle/>
                    <a:p>
                      <a:pPr>
                        <a:lnSpc>
                          <a:spcPct val="107000"/>
                        </a:lnSpc>
                        <a:spcAft>
                          <a:spcPts val="0"/>
                        </a:spcAft>
                      </a:pPr>
                      <a:r>
                        <a:rPr lang="pl-PL" sz="1400" dirty="0"/>
                        <a:t>Planowana emisja obligacji w 2018</a:t>
                      </a:r>
                      <a:r>
                        <a:rPr lang="pl-PL" sz="1400" baseline="0" dirty="0"/>
                        <a:t> roku</a:t>
                      </a:r>
                      <a:endParaRPr lang="pl-PL" sz="1400" dirty="0"/>
                    </a:p>
                  </a:txBody>
                  <a:tcPr marL="22515" marR="22515" marT="0" marB="0" anchor="ctr">
                    <a:solidFill>
                      <a:srgbClr val="7030A0"/>
                    </a:solidFill>
                  </a:tcPr>
                </a:tc>
                <a:tc>
                  <a:txBody>
                    <a:bodyPr/>
                    <a:lstStyle/>
                    <a:p>
                      <a:pPr algn="ctr">
                        <a:lnSpc>
                          <a:spcPct val="107000"/>
                        </a:lnSpc>
                        <a:spcAft>
                          <a:spcPts val="0"/>
                        </a:spcAft>
                      </a:pPr>
                      <a:r>
                        <a:rPr lang="pl-PL" sz="1400" dirty="0"/>
                        <a:t>3 503 000    </a:t>
                      </a:r>
                      <a:endParaRPr lang="pl-PL" sz="1400" dirty="0">
                        <a:latin typeface="Times New Roman"/>
                        <a:ea typeface="Times New Roman"/>
                      </a:endParaRPr>
                    </a:p>
                  </a:txBody>
                  <a:tcPr marL="22515" marR="22515" marT="0" marB="0" anchor="ctr">
                    <a:solidFill>
                      <a:srgbClr val="7030A0"/>
                    </a:solidFill>
                  </a:tcPr>
                </a:tc>
                <a:tc>
                  <a:txBody>
                    <a:bodyPr/>
                    <a:lstStyle/>
                    <a:p>
                      <a:pPr algn="ctr">
                        <a:lnSpc>
                          <a:spcPct val="107000"/>
                        </a:lnSpc>
                        <a:spcAft>
                          <a:spcPts val="0"/>
                        </a:spcAft>
                      </a:pPr>
                      <a:r>
                        <a:rPr lang="pl-PL" sz="1400" dirty="0"/>
                        <a:t>200 000   </a:t>
                      </a:r>
                      <a:endParaRPr lang="pl-PL" sz="1400" dirty="0">
                        <a:latin typeface="Times New Roman"/>
                        <a:ea typeface="Times New Roman"/>
                      </a:endParaRPr>
                    </a:p>
                  </a:txBody>
                  <a:tcPr marL="22515" marR="22515" marT="0" marB="0" anchor="ctr">
                    <a:solidFill>
                      <a:srgbClr val="7030A0"/>
                    </a:solidFill>
                  </a:tcPr>
                </a:tc>
                <a:extLst>
                  <a:ext uri="{0D108BD9-81ED-4DB2-BD59-A6C34878D82A}">
                    <a16:rowId xmlns:a16="http://schemas.microsoft.com/office/drawing/2014/main" val="10008"/>
                  </a:ext>
                </a:extLst>
              </a:tr>
              <a:tr h="0">
                <a:tc>
                  <a:txBody>
                    <a:bodyPr/>
                    <a:lstStyle/>
                    <a:p>
                      <a:pPr algn="l">
                        <a:lnSpc>
                          <a:spcPct val="107000"/>
                        </a:lnSpc>
                        <a:spcAft>
                          <a:spcPts val="0"/>
                        </a:spcAft>
                      </a:pPr>
                      <a:r>
                        <a:rPr lang="pl-PL" sz="1400" b="0" baseline="0" dirty="0">
                          <a:latin typeface="+mn-lt"/>
                          <a:ea typeface="+mn-ea"/>
                        </a:rPr>
                        <a:t> Ogółem </a:t>
                      </a:r>
                      <a:endParaRPr lang="pl-PL" sz="1400" b="0" dirty="0">
                        <a:latin typeface="Times New Roman"/>
                        <a:ea typeface="Times New Roman"/>
                      </a:endParaRPr>
                    </a:p>
                  </a:txBody>
                  <a:tcPr marL="22515" marR="22515" marT="0" marB="0" anchor="ctr">
                    <a:solidFill>
                      <a:schemeClr val="accent2">
                        <a:lumMod val="75000"/>
                      </a:schemeClr>
                    </a:solidFill>
                  </a:tcPr>
                </a:tc>
                <a:tc>
                  <a:txBody>
                    <a:bodyPr/>
                    <a:lstStyle/>
                    <a:p>
                      <a:pPr algn="ctr">
                        <a:lnSpc>
                          <a:spcPct val="107000"/>
                        </a:lnSpc>
                        <a:spcAft>
                          <a:spcPts val="0"/>
                        </a:spcAft>
                      </a:pPr>
                      <a:r>
                        <a:rPr lang="pl-PL" sz="1600" dirty="0"/>
                        <a:t>18 468 335   </a:t>
                      </a:r>
                      <a:endParaRPr lang="pl-PL" sz="1600" b="0" dirty="0">
                        <a:latin typeface="Times New Roman"/>
                        <a:ea typeface="Times New Roman"/>
                      </a:endParaRPr>
                    </a:p>
                  </a:txBody>
                  <a:tcPr marL="22515" marR="22515" marT="0" marB="0" anchor="ctr">
                    <a:solidFill>
                      <a:schemeClr val="accent2">
                        <a:lumMod val="75000"/>
                      </a:schemeClr>
                    </a:solidFill>
                  </a:tcPr>
                </a:tc>
                <a:tc>
                  <a:txBody>
                    <a:bodyPr/>
                    <a:lstStyle/>
                    <a:p>
                      <a:pPr algn="ctr">
                        <a:lnSpc>
                          <a:spcPct val="107000"/>
                        </a:lnSpc>
                        <a:spcAft>
                          <a:spcPts val="0"/>
                        </a:spcAft>
                      </a:pPr>
                      <a:r>
                        <a:rPr lang="pl-PL" sz="1600" dirty="0"/>
                        <a:t>1 827 618  </a:t>
                      </a:r>
                      <a:endParaRPr lang="pl-PL" sz="1600" b="0" dirty="0">
                        <a:latin typeface="Times New Roman"/>
                        <a:ea typeface="Times New Roman"/>
                      </a:endParaRPr>
                    </a:p>
                  </a:txBody>
                  <a:tcPr marL="22515" marR="22515" marT="0" marB="0" anchor="ctr">
                    <a:solidFill>
                      <a:schemeClr val="accent2">
                        <a:lumMod val="75000"/>
                      </a:schemeClr>
                    </a:solidFill>
                  </a:tcPr>
                </a:tc>
                <a:extLst>
                  <a:ext uri="{0D108BD9-81ED-4DB2-BD59-A6C34878D82A}">
                    <a16:rowId xmlns:a16="http://schemas.microsoft.com/office/drawing/2014/main" val="10009"/>
                  </a:ext>
                </a:extLst>
              </a:tr>
              <a:tr h="41343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dirty="0">
                        <a:latin typeface="+mj-lt"/>
                      </a:endParaRPr>
                    </a:p>
                    <a:p>
                      <a:pPr marL="0" marR="0" indent="0" algn="l" defTabSz="914400" rtl="0" eaLnBrk="1" fontAlgn="auto" latinLnBrk="0" hangingPunct="1">
                        <a:lnSpc>
                          <a:spcPct val="107000"/>
                        </a:lnSpc>
                        <a:spcBef>
                          <a:spcPts val="0"/>
                        </a:spcBef>
                        <a:spcAft>
                          <a:spcPts val="0"/>
                        </a:spcAft>
                        <a:buClrTx/>
                        <a:buSzTx/>
                        <a:buFontTx/>
                        <a:buNone/>
                        <a:tabLst/>
                        <a:defRPr/>
                      </a:pPr>
                      <a:r>
                        <a:rPr lang="pl-PL" sz="1400" dirty="0">
                          <a:latin typeface="+mj-lt"/>
                        </a:rPr>
                        <a:t>Planowana emisja obligacji w 2019</a:t>
                      </a:r>
                      <a:r>
                        <a:rPr lang="pl-PL" sz="1400" baseline="0" dirty="0">
                          <a:latin typeface="+mj-lt"/>
                        </a:rPr>
                        <a:t> roku                                                                                       </a:t>
                      </a:r>
                      <a:r>
                        <a:rPr lang="pl-PL" sz="1600" b="0" dirty="0">
                          <a:latin typeface="+mj-lt"/>
                          <a:ea typeface="Times New Roman"/>
                        </a:rPr>
                        <a:t>944  949</a:t>
                      </a:r>
                    </a:p>
                    <a:p>
                      <a:pPr marL="0" marR="0" indent="0" algn="l" defTabSz="914400" rtl="0" eaLnBrk="1" fontAlgn="auto" latinLnBrk="0" hangingPunct="1">
                        <a:lnSpc>
                          <a:spcPct val="107000"/>
                        </a:lnSpc>
                        <a:spcBef>
                          <a:spcPts val="0"/>
                        </a:spcBef>
                        <a:spcAft>
                          <a:spcPts val="0"/>
                        </a:spcAft>
                        <a:buClrTx/>
                        <a:buSzTx/>
                        <a:buFontTx/>
                        <a:buNone/>
                        <a:tabLst/>
                        <a:defRPr/>
                      </a:pPr>
                      <a:endParaRPr lang="pl-PL" sz="800" dirty="0"/>
                    </a:p>
                  </a:txBody>
                  <a:tcPr marL="22515" marR="22515" marT="0" marB="0" anchor="ctr">
                    <a:solidFill>
                      <a:srgbClr val="00B0F0"/>
                    </a:solidFill>
                  </a:tcPr>
                </a:tc>
                <a:tc hMerge="1">
                  <a:txBody>
                    <a:bodyPr/>
                    <a:lstStyle/>
                    <a:p>
                      <a:pPr algn="ctr">
                        <a:lnSpc>
                          <a:spcPct val="107000"/>
                        </a:lnSpc>
                        <a:spcAft>
                          <a:spcPts val="0"/>
                        </a:spcAft>
                      </a:pPr>
                      <a:endParaRPr lang="pl-PL" sz="1600" b="0" dirty="0">
                        <a:latin typeface="Times New Roman"/>
                        <a:ea typeface="Times New Roman"/>
                      </a:endParaRPr>
                    </a:p>
                  </a:txBody>
                  <a:tcPr marL="22515" marR="22515" marT="0" marB="0" anchor="ctr">
                    <a:solidFill>
                      <a:srgbClr val="7030A0"/>
                    </a:solidFill>
                  </a:tcPr>
                </a:tc>
                <a:tc hMerge="1">
                  <a:txBody>
                    <a:bodyPr/>
                    <a:lstStyle/>
                    <a:p>
                      <a:pPr algn="ctr">
                        <a:lnSpc>
                          <a:spcPct val="107000"/>
                        </a:lnSpc>
                        <a:spcAft>
                          <a:spcPts val="0"/>
                        </a:spcAft>
                      </a:pPr>
                      <a:endParaRPr lang="pl-PL" sz="1600" b="0" dirty="0">
                        <a:latin typeface="Times New Roman"/>
                        <a:ea typeface="Times New Roman"/>
                      </a:endParaRPr>
                    </a:p>
                  </a:txBody>
                  <a:tcPr marL="22515" marR="22515" marT="0" marB="0" anchor="ctr">
                    <a:solidFill>
                      <a:srgbClr val="7030A0"/>
                    </a:solidFill>
                  </a:tcPr>
                </a:tc>
                <a:extLst>
                  <a:ext uri="{0D108BD9-81ED-4DB2-BD59-A6C34878D82A}">
                    <a16:rowId xmlns:a16="http://schemas.microsoft.com/office/drawing/2014/main" val="10010"/>
                  </a:ext>
                </a:extLst>
              </a:tr>
              <a:tr h="508430">
                <a:tc gridSpan="3">
                  <a:txBody>
                    <a:bodyPr/>
                    <a:lstStyle/>
                    <a:p>
                      <a:pPr algn="l">
                        <a:lnSpc>
                          <a:spcPct val="107000"/>
                        </a:lnSpc>
                        <a:spcAft>
                          <a:spcPts val="0"/>
                        </a:spcAft>
                      </a:pPr>
                      <a:r>
                        <a:rPr lang="pl-PL" sz="1400" b="0" dirty="0">
                          <a:latin typeface="Tahoma" panose="020B0604030504040204" pitchFamily="34" charset="0"/>
                          <a:ea typeface="Tahoma" panose="020B0604030504040204" pitchFamily="34" charset="0"/>
                          <a:cs typeface="Tahoma" panose="020B0604030504040204" pitchFamily="34" charset="0"/>
                        </a:rPr>
                        <a:t>Planowany</a:t>
                      </a:r>
                      <a:r>
                        <a:rPr lang="pl-PL" sz="1400" b="0" baseline="0" dirty="0">
                          <a:latin typeface="Tahoma" panose="020B0604030504040204" pitchFamily="34" charset="0"/>
                          <a:ea typeface="Tahoma" panose="020B0604030504040204" pitchFamily="34" charset="0"/>
                          <a:cs typeface="Tahoma" panose="020B0604030504040204" pitchFamily="34" charset="0"/>
                        </a:rPr>
                        <a:t> stan zadłużenia na 2019 rok                                                                                      </a:t>
                      </a:r>
                      <a:r>
                        <a:rPr lang="pl-PL" sz="1600" b="0" baseline="0" dirty="0">
                          <a:latin typeface="Tahoma" panose="020B0604030504040204" pitchFamily="34" charset="0"/>
                          <a:ea typeface="Tahoma" panose="020B0604030504040204" pitchFamily="34" charset="0"/>
                          <a:cs typeface="Tahoma" panose="020B0604030504040204" pitchFamily="34" charset="0"/>
                        </a:rPr>
                        <a:t>17 585 666</a:t>
                      </a:r>
                      <a:endParaRPr lang="pl-PL" sz="1600" b="0" dirty="0">
                        <a:latin typeface="Tahoma" panose="020B0604030504040204" pitchFamily="34" charset="0"/>
                        <a:ea typeface="Tahoma" panose="020B0604030504040204" pitchFamily="34" charset="0"/>
                        <a:cs typeface="Tahoma" panose="020B0604030504040204" pitchFamily="34" charset="0"/>
                      </a:endParaRPr>
                    </a:p>
                  </a:txBody>
                  <a:tcPr marL="22515" marR="22515" marT="0" marB="0" anchor="ctr">
                    <a:solidFill>
                      <a:srgbClr val="C00000"/>
                    </a:solidFill>
                  </a:tcPr>
                </a:tc>
                <a:tc hMerge="1">
                  <a:txBody>
                    <a:bodyPr/>
                    <a:lstStyle/>
                    <a:p>
                      <a:pPr algn="ctr">
                        <a:lnSpc>
                          <a:spcPct val="107000"/>
                        </a:lnSpc>
                        <a:spcAft>
                          <a:spcPts val="0"/>
                        </a:spcAft>
                      </a:pPr>
                      <a:endParaRPr lang="pl-PL" sz="1600" b="0" dirty="0">
                        <a:latin typeface="Times New Roman"/>
                        <a:ea typeface="Times New Roman"/>
                      </a:endParaRPr>
                    </a:p>
                  </a:txBody>
                  <a:tcPr marL="22515" marR="22515" marT="0" marB="0" anchor="ctr">
                    <a:solidFill>
                      <a:srgbClr val="7030A0"/>
                    </a:solidFill>
                  </a:tcPr>
                </a:tc>
                <a:tc hMerge="1">
                  <a:txBody>
                    <a:bodyPr/>
                    <a:lstStyle/>
                    <a:p>
                      <a:pPr algn="ctr">
                        <a:lnSpc>
                          <a:spcPct val="107000"/>
                        </a:lnSpc>
                        <a:spcAft>
                          <a:spcPts val="0"/>
                        </a:spcAft>
                      </a:pPr>
                      <a:endParaRPr lang="pl-PL" sz="1600" b="0" dirty="0">
                        <a:latin typeface="Times New Roman"/>
                        <a:ea typeface="Times New Roman"/>
                      </a:endParaRPr>
                    </a:p>
                  </a:txBody>
                  <a:tcPr marL="22515" marR="22515" marT="0" marB="0" anchor="ctr">
                    <a:solidFill>
                      <a:srgbClr val="7030A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21109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solidFill>
                  <a:prstClr val="black"/>
                </a:solidFill>
              </a:rPr>
              <a:t>ZADŁUŻENIE POWIATU SŁUPSKIEGO W LATACH 2019-2031</a:t>
            </a:r>
            <a:endParaRPr lang="pl-PL" sz="2200" dirty="0"/>
          </a:p>
        </p:txBody>
      </p:sp>
      <p:graphicFrame>
        <p:nvGraphicFramePr>
          <p:cNvPr id="4" name="Symbol zastępczy zawartości 3"/>
          <p:cNvGraphicFramePr>
            <a:graphicFrameLocks noGrp="1"/>
          </p:cNvGraphicFramePr>
          <p:nvPr>
            <p:ph idx="1"/>
            <p:extLst/>
          </p:nvPr>
        </p:nvGraphicFramePr>
        <p:xfrm>
          <a:off x="437745" y="1778001"/>
          <a:ext cx="11429999" cy="3263899"/>
        </p:xfrm>
        <a:graphic>
          <a:graphicData uri="http://schemas.openxmlformats.org/drawingml/2006/table">
            <a:tbl>
              <a:tblPr firstRow="1" firstCol="1" bandRow="1"/>
              <a:tblGrid>
                <a:gridCol w="1880910">
                  <a:extLst>
                    <a:ext uri="{9D8B030D-6E8A-4147-A177-3AD203B41FA5}">
                      <a16:colId xmlns:a16="http://schemas.microsoft.com/office/drawing/2014/main" val="20000"/>
                    </a:ext>
                  </a:extLst>
                </a:gridCol>
                <a:gridCol w="1420906">
                  <a:extLst>
                    <a:ext uri="{9D8B030D-6E8A-4147-A177-3AD203B41FA5}">
                      <a16:colId xmlns:a16="http://schemas.microsoft.com/office/drawing/2014/main" val="20001"/>
                    </a:ext>
                  </a:extLst>
                </a:gridCol>
                <a:gridCol w="1318682">
                  <a:extLst>
                    <a:ext uri="{9D8B030D-6E8A-4147-A177-3AD203B41FA5}">
                      <a16:colId xmlns:a16="http://schemas.microsoft.com/office/drawing/2014/main" val="20002"/>
                    </a:ext>
                  </a:extLst>
                </a:gridCol>
                <a:gridCol w="1353383">
                  <a:extLst>
                    <a:ext uri="{9D8B030D-6E8A-4147-A177-3AD203B41FA5}">
                      <a16:colId xmlns:a16="http://schemas.microsoft.com/office/drawing/2014/main" val="20003"/>
                    </a:ext>
                  </a:extLst>
                </a:gridCol>
                <a:gridCol w="1408070">
                  <a:extLst>
                    <a:ext uri="{9D8B030D-6E8A-4147-A177-3AD203B41FA5}">
                      <a16:colId xmlns:a16="http://schemas.microsoft.com/office/drawing/2014/main" val="20004"/>
                    </a:ext>
                  </a:extLst>
                </a:gridCol>
                <a:gridCol w="1408070">
                  <a:extLst>
                    <a:ext uri="{9D8B030D-6E8A-4147-A177-3AD203B41FA5}">
                      <a16:colId xmlns:a16="http://schemas.microsoft.com/office/drawing/2014/main" val="20005"/>
                    </a:ext>
                  </a:extLst>
                </a:gridCol>
                <a:gridCol w="1299755">
                  <a:extLst>
                    <a:ext uri="{9D8B030D-6E8A-4147-A177-3AD203B41FA5}">
                      <a16:colId xmlns:a16="http://schemas.microsoft.com/office/drawing/2014/main" val="20006"/>
                    </a:ext>
                  </a:extLst>
                </a:gridCol>
                <a:gridCol w="1340223">
                  <a:extLst>
                    <a:ext uri="{9D8B030D-6E8A-4147-A177-3AD203B41FA5}">
                      <a16:colId xmlns:a16="http://schemas.microsoft.com/office/drawing/2014/main" val="20007"/>
                    </a:ext>
                  </a:extLst>
                </a:gridCol>
              </a:tblGrid>
              <a:tr h="599010">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Wyszczególnienie</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2019</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2020</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2021</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2022</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2023</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2024</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2025</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957758">
                <a:tc>
                  <a:txBody>
                    <a:bodyPr/>
                    <a:lstStyle/>
                    <a:p>
                      <a:pPr algn="ct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Kwota długu (zł)</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17 585 665,34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15 163 047,34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13 010 890,34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10 808 733,34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8 506 576,34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6 159 470,34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4 057 313,34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9010">
                <a:tc>
                  <a:txBody>
                    <a:bodyPr/>
                    <a:lstStyle/>
                    <a:p>
                      <a:pPr algn="ctr">
                        <a:lnSpc>
                          <a:spcPct val="115000"/>
                        </a:lnSpc>
                        <a:spcAft>
                          <a:spcPts val="0"/>
                        </a:spcAft>
                      </a:pPr>
                      <a:r>
                        <a:rPr lang="pl-PL" sz="1400" b="1">
                          <a:solidFill>
                            <a:srgbClr val="000000"/>
                          </a:solidFill>
                          <a:effectLst/>
                          <a:latin typeface="Tahoma" panose="020B0604030504040204" pitchFamily="34" charset="0"/>
                          <a:ea typeface="Tahoma" panose="020B0604030504040204" pitchFamily="34" charset="0"/>
                          <a:cs typeface="Tahoma" panose="020B0604030504040204" pitchFamily="34" charset="0"/>
                        </a:rPr>
                        <a:t>Wyszczególnienie</a:t>
                      </a:r>
                      <a:endParaRPr lang="pl-PL" sz="1400" b="1">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a:solidFill>
                            <a:srgbClr val="000000"/>
                          </a:solidFill>
                          <a:effectLst/>
                          <a:latin typeface="Tahoma" panose="020B0604030504040204" pitchFamily="34" charset="0"/>
                          <a:ea typeface="Tahoma" panose="020B0604030504040204" pitchFamily="34" charset="0"/>
                          <a:cs typeface="Tahoma" panose="020B0604030504040204" pitchFamily="34" charset="0"/>
                        </a:rPr>
                        <a:t>2026</a:t>
                      </a:r>
                      <a:endParaRPr lang="pl-PL" sz="1400" b="1">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2027</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2028</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a:solidFill>
                            <a:srgbClr val="000000"/>
                          </a:solidFill>
                          <a:effectLst/>
                          <a:latin typeface="Tahoma" panose="020B0604030504040204" pitchFamily="34" charset="0"/>
                          <a:ea typeface="Tahoma" panose="020B0604030504040204" pitchFamily="34" charset="0"/>
                          <a:cs typeface="Tahoma" panose="020B0604030504040204" pitchFamily="34" charset="0"/>
                        </a:rPr>
                        <a:t>2028</a:t>
                      </a:r>
                      <a:endParaRPr lang="pl-PL" sz="1400" b="1">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a:solidFill>
                            <a:srgbClr val="000000"/>
                          </a:solidFill>
                          <a:effectLst/>
                          <a:latin typeface="Tahoma" panose="020B0604030504040204" pitchFamily="34" charset="0"/>
                          <a:ea typeface="Tahoma" panose="020B0604030504040204" pitchFamily="34" charset="0"/>
                          <a:cs typeface="Tahoma" panose="020B0604030504040204" pitchFamily="34" charset="0"/>
                        </a:rPr>
                        <a:t>2030</a:t>
                      </a:r>
                      <a:endParaRPr lang="pl-PL" sz="1400" b="1">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a:solidFill>
                            <a:srgbClr val="000000"/>
                          </a:solidFill>
                          <a:effectLst/>
                          <a:latin typeface="Tahoma" panose="020B0604030504040204" pitchFamily="34" charset="0"/>
                          <a:ea typeface="Tahoma" panose="020B0604030504040204" pitchFamily="34" charset="0"/>
                          <a:cs typeface="Tahoma" panose="020B0604030504040204" pitchFamily="34" charset="0"/>
                        </a:rPr>
                        <a:t>2031</a:t>
                      </a:r>
                      <a:endParaRPr lang="pl-PL" sz="1400" b="1">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pl-PL"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2032</a:t>
                      </a:r>
                      <a:endParaRPr lang="pl-PL" sz="14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2"/>
                  </a:ext>
                </a:extLst>
              </a:tr>
              <a:tr h="1108121">
                <a:tc>
                  <a:txBody>
                    <a:bodyPr/>
                    <a:lstStyle/>
                    <a:p>
                      <a:pPr algn="ct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Kwota długu (zł)</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3 405 156,34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2 752 999,34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1 882 999,34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1 152 999,34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802 999,34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452 999,34</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0,00</a:t>
                      </a:r>
                      <a:endParaRPr lang="pl-PL"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39210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E70EDB-C3F8-4711-94D3-B9B9F5368016}"/>
              </a:ext>
            </a:extLst>
          </p:cNvPr>
          <p:cNvSpPr>
            <a:spLocks noGrp="1"/>
          </p:cNvSpPr>
          <p:nvPr>
            <p:ph type="title"/>
          </p:nvPr>
        </p:nvSpPr>
        <p:spPr>
          <a:xfrm>
            <a:off x="838200" y="92750"/>
            <a:ext cx="10515600" cy="899471"/>
          </a:xfrm>
        </p:spPr>
        <p:txBody>
          <a:bodyPr>
            <a:normAutofit fontScale="90000"/>
          </a:bodyPr>
          <a:lstStyle/>
          <a:p>
            <a:pPr algn="ctr"/>
            <a:r>
              <a:rPr lang="pl-PL" sz="2200" b="1" dirty="0">
                <a:solidFill>
                  <a:prstClr val="black"/>
                </a:solidFill>
              </a:rPr>
              <a:t>PROCENTOWY UDZIAŁ ZADŁUŻENIA POWIATU SŁUPSKIEGO </a:t>
            </a:r>
            <a:br>
              <a:rPr lang="pl-PL" sz="2200" b="1" dirty="0">
                <a:solidFill>
                  <a:prstClr val="black"/>
                </a:solidFill>
              </a:rPr>
            </a:br>
            <a:r>
              <a:rPr lang="pl-PL" sz="2200" b="1" dirty="0">
                <a:solidFill>
                  <a:prstClr val="black"/>
                </a:solidFill>
              </a:rPr>
              <a:t>W LATACH 2019-2031 </a:t>
            </a:r>
            <a:br>
              <a:rPr lang="pl-PL" sz="2200" b="1" dirty="0">
                <a:solidFill>
                  <a:prstClr val="black"/>
                </a:solidFill>
              </a:rPr>
            </a:br>
            <a:r>
              <a:rPr lang="pl-PL" sz="2200" b="1" dirty="0">
                <a:solidFill>
                  <a:prstClr val="black"/>
                </a:solidFill>
              </a:rPr>
              <a:t>DO DOCHODÓW OGÓŁEM</a:t>
            </a:r>
            <a:endParaRPr lang="pl-PL" dirty="0"/>
          </a:p>
        </p:txBody>
      </p:sp>
      <p:graphicFrame>
        <p:nvGraphicFramePr>
          <p:cNvPr id="4" name="Symbol zastępczy zawartości 3">
            <a:extLst>
              <a:ext uri="{FF2B5EF4-FFF2-40B4-BE49-F238E27FC236}">
                <a16:creationId xmlns:a16="http://schemas.microsoft.com/office/drawing/2014/main" id="{D921209E-E599-4347-9615-B870248B11A3}"/>
              </a:ext>
            </a:extLst>
          </p:cNvPr>
          <p:cNvGraphicFramePr>
            <a:graphicFrameLocks noGrp="1"/>
          </p:cNvGraphicFramePr>
          <p:nvPr>
            <p:ph idx="1"/>
            <p:extLst/>
          </p:nvPr>
        </p:nvGraphicFramePr>
        <p:xfrm>
          <a:off x="359923" y="749030"/>
          <a:ext cx="11381362" cy="593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124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3C0FA3-280A-4154-A7E4-AB652DC96FD5}"/>
              </a:ext>
            </a:extLst>
          </p:cNvPr>
          <p:cNvSpPr>
            <a:spLocks noGrp="1"/>
          </p:cNvSpPr>
          <p:nvPr>
            <p:ph type="title"/>
          </p:nvPr>
        </p:nvSpPr>
        <p:spPr>
          <a:xfrm>
            <a:off x="838200" y="365125"/>
            <a:ext cx="10515600" cy="5852795"/>
          </a:xfrm>
        </p:spPr>
        <p:txBody>
          <a:bodyPr>
            <a:normAutofit/>
          </a:bodyPr>
          <a:lstStyle/>
          <a:p>
            <a:pPr algn="ctr"/>
            <a:r>
              <a:rPr lang="pl-PL" b="1" dirty="0"/>
              <a:t>SPEŁNIENIE WYMOGÓW WARUNKUJĄCYCH UCHWALENIE BUDŻETU</a:t>
            </a:r>
            <a:endParaRPr lang="pl-PL" dirty="0"/>
          </a:p>
        </p:txBody>
      </p:sp>
    </p:spTree>
    <p:extLst>
      <p:ext uri="{BB962C8B-B14F-4D97-AF65-F5344CB8AC3E}">
        <p14:creationId xmlns:p14="http://schemas.microsoft.com/office/powerpoint/2010/main" val="745494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739775"/>
          </a:xfrm>
        </p:spPr>
        <p:txBody>
          <a:bodyPr>
            <a:normAutofit/>
          </a:bodyPr>
          <a:lstStyle/>
          <a:p>
            <a:pPr algn="ctr"/>
            <a:r>
              <a:rPr lang="pl-PL" sz="2200" b="1" dirty="0"/>
              <a:t>SPEŁNIENIE WYMOGÓW WYNIKAJĄCYCH Z ART. 242 USTAWY </a:t>
            </a:r>
            <a:br>
              <a:rPr lang="pl-PL" sz="2200" b="1" dirty="0"/>
            </a:br>
            <a:r>
              <a:rPr lang="pl-PL" sz="2200" b="1" dirty="0"/>
              <a:t>O FINANSACH PUBLICZNYCH</a:t>
            </a:r>
          </a:p>
        </p:txBody>
      </p:sp>
      <p:sp>
        <p:nvSpPr>
          <p:cNvPr id="3" name="Symbol zastępczy zawartości 2"/>
          <p:cNvSpPr>
            <a:spLocks noGrp="1"/>
          </p:cNvSpPr>
          <p:nvPr>
            <p:ph idx="1"/>
          </p:nvPr>
        </p:nvSpPr>
        <p:spPr>
          <a:xfrm>
            <a:off x="876300" y="1079500"/>
            <a:ext cx="10515600" cy="5084763"/>
          </a:xfrm>
        </p:spPr>
        <p:txBody>
          <a:bodyPr>
            <a:normAutofit/>
          </a:bodyPr>
          <a:lstStyle/>
          <a:p>
            <a:pPr marL="0" indent="0" algn="ctr">
              <a:buNone/>
            </a:pPr>
            <a:r>
              <a:rPr lang="pl-PL" sz="1800" dirty="0">
                <a:latin typeface="+mj-lt"/>
                <a:ea typeface="Batang" panose="02030600000101010101" pitchFamily="18" charset="-127"/>
              </a:rPr>
              <a:t>Nie można uchwalić budżetu, w którym planowane wydatki bieżące są wyższe niż planowane dochody bieżące powiększone o nadwyżkę budżetową z lat ubiegłych i wolne środki,</a:t>
            </a:r>
            <a:br>
              <a:rPr lang="pl-PL" sz="1800" dirty="0">
                <a:latin typeface="+mj-lt"/>
                <a:ea typeface="Batang" panose="02030600000101010101" pitchFamily="18" charset="-127"/>
              </a:rPr>
            </a:br>
            <a:r>
              <a:rPr lang="pl-PL" sz="1800" dirty="0">
                <a:latin typeface="+mj-lt"/>
                <a:ea typeface="Batang" panose="02030600000101010101" pitchFamily="18" charset="-127"/>
              </a:rPr>
              <a:t> o których mowa w art. 217 ust. 2 pkt 6</a:t>
            </a:r>
            <a:endParaRPr lang="pl-PL" sz="1800" dirty="0">
              <a:latin typeface="+mj-l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818" y="1905000"/>
            <a:ext cx="11358563"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475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90501"/>
            <a:ext cx="10515600" cy="990600"/>
          </a:xfrm>
        </p:spPr>
        <p:txBody>
          <a:bodyPr>
            <a:noAutofit/>
          </a:bodyPr>
          <a:lstStyle/>
          <a:p>
            <a:pPr algn="ctr"/>
            <a:r>
              <a:rPr lang="pl-PL" sz="2200" b="1" dirty="0">
                <a:ln w="3175" cmpd="sng">
                  <a:noFill/>
                </a:ln>
                <a:solidFill>
                  <a:prstClr val="black"/>
                </a:solidFill>
              </a:rPr>
              <a:t>ART.243 – WSKAŹNIK SPŁATY ZADŁUŻENIA</a:t>
            </a:r>
            <a:br>
              <a:rPr lang="pl-PL" sz="2200" b="1" dirty="0">
                <a:ln w="3175" cmpd="sng">
                  <a:noFill/>
                </a:ln>
                <a:solidFill>
                  <a:prstClr val="black"/>
                </a:solidFill>
              </a:rPr>
            </a:br>
            <a:r>
              <a:rPr lang="pl-PL" sz="2200" b="1" dirty="0"/>
              <a:t>POWIAT SŁUPSKI W LATACH 2020 – 2032 PREZENTUJE PRAWIDŁOWY POZIOM ZADŁUŻENIA</a:t>
            </a:r>
            <a:br>
              <a:rPr lang="pl-PL" sz="2200" b="1" dirty="0"/>
            </a:br>
            <a:endParaRPr lang="pl-PL" sz="2200" b="1" dirty="0"/>
          </a:p>
        </p:txBody>
      </p:sp>
      <p:sp>
        <p:nvSpPr>
          <p:cNvPr id="3" name="Symbol zastępczy zawartości 2"/>
          <p:cNvSpPr>
            <a:spLocks noGrp="1"/>
          </p:cNvSpPr>
          <p:nvPr>
            <p:ph idx="1"/>
          </p:nvPr>
        </p:nvSpPr>
        <p:spPr>
          <a:xfrm>
            <a:off x="838200" y="927100"/>
            <a:ext cx="10515600" cy="5715000"/>
          </a:xfrm>
        </p:spPr>
        <p:txBody>
          <a:bodyPr/>
          <a:lstStyle/>
          <a:p>
            <a:endParaRPr lang="pl-PL" b="1" dirty="0"/>
          </a:p>
          <a:p>
            <a:endParaRPr lang="pl-PL" b="1" dirty="0"/>
          </a:p>
          <a:p>
            <a:endParaRPr lang="pl-PL" b="1" dirty="0"/>
          </a:p>
          <a:p>
            <a:endParaRPr lang="pl-PL" b="1" dirty="0"/>
          </a:p>
          <a:p>
            <a:endParaRPr lang="pl-PL" b="1" dirty="0">
              <a:latin typeface="Times New Roman" panose="02020603050405020304" pitchFamily="18" charset="0"/>
            </a:endParaRPr>
          </a:p>
          <a:p>
            <a:endParaRPr lang="pl-PL" b="1" dirty="0">
              <a:latin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907ABAFC-5D8C-4595-A451-2E37EC593346}"/>
              </a:ext>
            </a:extLst>
          </p:cNvPr>
          <p:cNvPicPr>
            <a:picLocks noChangeAspect="1"/>
          </p:cNvPicPr>
          <p:nvPr/>
        </p:nvPicPr>
        <p:blipFill>
          <a:blip r:embed="rId2" cstate="print"/>
          <a:stretch>
            <a:fillRect/>
          </a:stretch>
        </p:blipFill>
        <p:spPr>
          <a:xfrm>
            <a:off x="1450762" y="1181101"/>
            <a:ext cx="9555170" cy="5643734"/>
          </a:xfrm>
          <a:prstGeom prst="rect">
            <a:avLst/>
          </a:prstGeom>
        </p:spPr>
      </p:pic>
    </p:spTree>
    <p:extLst>
      <p:ext uri="{BB962C8B-B14F-4D97-AF65-F5344CB8AC3E}">
        <p14:creationId xmlns:p14="http://schemas.microsoft.com/office/powerpoint/2010/main" val="3086448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200" b="1" dirty="0"/>
              <a:t>DOCHODY BIEŻĄCE I MAJĄTKOWE NA 2019 ROK W PORÓWNANIU </a:t>
            </a:r>
            <a:br>
              <a:rPr lang="pl-PL" sz="2200" b="1" dirty="0"/>
            </a:br>
            <a:r>
              <a:rPr lang="pl-PL" sz="2200" b="1" dirty="0"/>
              <a:t>DO PRZEWIDYWANEGO WYKONANIA 2018 ROKU</a:t>
            </a:r>
          </a:p>
        </p:txBody>
      </p:sp>
      <p:sp>
        <p:nvSpPr>
          <p:cNvPr id="5" name="Symbol zastępczy zawartości 4">
            <a:extLst>
              <a:ext uri="{FF2B5EF4-FFF2-40B4-BE49-F238E27FC236}">
                <a16:creationId xmlns:a16="http://schemas.microsoft.com/office/drawing/2014/main" id="{3F810589-CC00-4FE4-889C-DAE631B69B3E}"/>
              </a:ext>
            </a:extLst>
          </p:cNvPr>
          <p:cNvSpPr>
            <a:spLocks noGrp="1"/>
          </p:cNvSpPr>
          <p:nvPr>
            <p:ph idx="1"/>
          </p:nvPr>
        </p:nvSpPr>
        <p:spPr>
          <a:xfrm>
            <a:off x="311889" y="5197642"/>
            <a:ext cx="11568222" cy="1660358"/>
          </a:xfrm>
        </p:spPr>
        <p:txBody>
          <a:bodyPr anchor="ctr">
            <a:normAutofit/>
          </a:bodyPr>
          <a:lstStyle/>
          <a:p>
            <a:pPr marL="0" indent="0" algn="just">
              <a:lnSpc>
                <a:spcPct val="120000"/>
              </a:lnSpc>
              <a:buNone/>
            </a:pPr>
            <a:r>
              <a:rPr lang="pl-PL" sz="1800" b="1" dirty="0"/>
              <a:t>W porównaniu z rokiem 2018 w 2019 wystąpi wzrost dochodów bieżących o 2 560 995 zł,</a:t>
            </a:r>
            <a:br>
              <a:rPr lang="pl-PL" sz="1800" b="1" dirty="0"/>
            </a:br>
            <a:r>
              <a:rPr lang="pl-PL" sz="1800" b="1" dirty="0"/>
              <a:t> to jest o 2,94 %, natomiast spadek dochodów majątkowych o 8 102 459,97 zł, tj. o 61,21 %. Planowana na 2019 rok kwota dochodów ogółem stanowi 94,48% przewidywanego wykonania dochodów ogółem 2018 roku. </a:t>
            </a:r>
          </a:p>
          <a:p>
            <a:pPr algn="just">
              <a:lnSpc>
                <a:spcPct val="120000"/>
              </a:lnSpc>
            </a:pPr>
            <a:endParaRPr lang="pl-PL" sz="1800" b="1" dirty="0"/>
          </a:p>
        </p:txBody>
      </p:sp>
      <p:graphicFrame>
        <p:nvGraphicFramePr>
          <p:cNvPr id="3" name="Tabela 2"/>
          <p:cNvGraphicFramePr>
            <a:graphicFrameLocks noGrp="1"/>
          </p:cNvGraphicFramePr>
          <p:nvPr>
            <p:extLst/>
          </p:nvPr>
        </p:nvGraphicFramePr>
        <p:xfrm>
          <a:off x="311889" y="1408814"/>
          <a:ext cx="11568222" cy="3583172"/>
        </p:xfrm>
        <a:graphic>
          <a:graphicData uri="http://schemas.openxmlformats.org/drawingml/2006/table">
            <a:tbl>
              <a:tblPr firstRow="1" lastRow="1">
                <a:tableStyleId>{16D9F66E-5EB9-4882-86FB-DCBF35E3C3E4}</a:tableStyleId>
              </a:tblPr>
              <a:tblGrid>
                <a:gridCol w="644129">
                  <a:extLst>
                    <a:ext uri="{9D8B030D-6E8A-4147-A177-3AD203B41FA5}">
                      <a16:colId xmlns:a16="http://schemas.microsoft.com/office/drawing/2014/main" val="20000"/>
                    </a:ext>
                  </a:extLst>
                </a:gridCol>
                <a:gridCol w="2410944">
                  <a:extLst>
                    <a:ext uri="{9D8B030D-6E8A-4147-A177-3AD203B41FA5}">
                      <a16:colId xmlns:a16="http://schemas.microsoft.com/office/drawing/2014/main" val="20001"/>
                    </a:ext>
                  </a:extLst>
                </a:gridCol>
                <a:gridCol w="2090013">
                  <a:extLst>
                    <a:ext uri="{9D8B030D-6E8A-4147-A177-3AD203B41FA5}">
                      <a16:colId xmlns:a16="http://schemas.microsoft.com/office/drawing/2014/main" val="20002"/>
                    </a:ext>
                  </a:extLst>
                </a:gridCol>
                <a:gridCol w="1922178">
                  <a:extLst>
                    <a:ext uri="{9D8B030D-6E8A-4147-A177-3AD203B41FA5}">
                      <a16:colId xmlns:a16="http://schemas.microsoft.com/office/drawing/2014/main" val="20003"/>
                    </a:ext>
                  </a:extLst>
                </a:gridCol>
                <a:gridCol w="2733008">
                  <a:extLst>
                    <a:ext uri="{9D8B030D-6E8A-4147-A177-3AD203B41FA5}">
                      <a16:colId xmlns:a16="http://schemas.microsoft.com/office/drawing/2014/main" val="20004"/>
                    </a:ext>
                  </a:extLst>
                </a:gridCol>
                <a:gridCol w="1767950">
                  <a:extLst>
                    <a:ext uri="{9D8B030D-6E8A-4147-A177-3AD203B41FA5}">
                      <a16:colId xmlns:a16="http://schemas.microsoft.com/office/drawing/2014/main" val="20005"/>
                    </a:ext>
                  </a:extLst>
                </a:gridCol>
              </a:tblGrid>
              <a:tr h="1089370">
                <a:tc>
                  <a:txBody>
                    <a:bodyPr/>
                    <a:lstStyle/>
                    <a:p>
                      <a:pPr algn="ctr">
                        <a:spcAft>
                          <a:spcPts val="0"/>
                        </a:spcAft>
                      </a:pPr>
                      <a:r>
                        <a:rPr lang="pl-PL" sz="1400" dirty="0"/>
                        <a:t>Lp.</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dirty="0"/>
                        <a:t>Wyszczególnienie</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dirty="0"/>
                        <a:t>Przewidywane wykonanie </a:t>
                      </a:r>
                      <a:br>
                        <a:rPr lang="pl-PL" sz="1400" dirty="0"/>
                      </a:br>
                      <a:r>
                        <a:rPr lang="pl-PL" sz="1400" dirty="0"/>
                        <a:t>w 2018 roku</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dirty="0"/>
                        <a:t>Plan </a:t>
                      </a:r>
                      <a:br>
                        <a:rPr lang="pl-PL" sz="1400" dirty="0"/>
                      </a:br>
                      <a:r>
                        <a:rPr lang="pl-PL" sz="1400" dirty="0"/>
                        <a:t>na 2019 rok</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a:t>Zwiększenia (+),</a:t>
                      </a:r>
                    </a:p>
                    <a:p>
                      <a:pPr algn="ctr">
                        <a:spcAft>
                          <a:spcPts val="0"/>
                        </a:spcAft>
                      </a:pPr>
                      <a:r>
                        <a:rPr lang="pl-PL" sz="1400"/>
                        <a:t>Zmniejszenia (- ) </a:t>
                      </a:r>
                      <a:br>
                        <a:rPr lang="pl-PL" sz="1400"/>
                      </a:br>
                      <a:r>
                        <a:rPr lang="pl-PL" sz="1400"/>
                        <a:t>do przewidywanego wykonania 2018 roku</a:t>
                      </a:r>
                      <a:endParaRPr lang="pl-PL" sz="1400">
                        <a:latin typeface="Times New Roman"/>
                        <a:ea typeface="Times New Roman"/>
                        <a:cs typeface="Times New Roman"/>
                      </a:endParaRPr>
                    </a:p>
                  </a:txBody>
                  <a:tcPr marL="68580" marR="68580" marT="0" marB="0" anchor="ctr"/>
                </a:tc>
                <a:tc>
                  <a:txBody>
                    <a:bodyPr/>
                    <a:lstStyle/>
                    <a:p>
                      <a:pPr algn="ctr">
                        <a:spcAft>
                          <a:spcPts val="0"/>
                        </a:spcAft>
                      </a:pPr>
                      <a:r>
                        <a:rPr lang="pl-PL" sz="1400"/>
                        <a:t>%</a:t>
                      </a:r>
                    </a:p>
                    <a:p>
                      <a:pPr algn="ctr">
                        <a:spcAft>
                          <a:spcPts val="0"/>
                        </a:spcAft>
                      </a:pPr>
                      <a:r>
                        <a:rPr lang="pl-PL" sz="1400"/>
                        <a:t>zwiększenia(+)/</a:t>
                      </a:r>
                    </a:p>
                    <a:p>
                      <a:pPr algn="ctr">
                        <a:spcAft>
                          <a:spcPts val="0"/>
                        </a:spcAft>
                      </a:pPr>
                      <a:r>
                        <a:rPr lang="pl-PL" sz="1400"/>
                        <a:t>zmniejszenia(-)</a:t>
                      </a:r>
                      <a:endParaRPr lang="pl-PL" sz="140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0"/>
                  </a:ext>
                </a:extLst>
              </a:tr>
              <a:tr h="955868">
                <a:tc>
                  <a:txBody>
                    <a:bodyPr/>
                    <a:lstStyle/>
                    <a:p>
                      <a:pPr algn="ctr">
                        <a:spcAft>
                          <a:spcPts val="0"/>
                        </a:spcAft>
                      </a:pPr>
                      <a:r>
                        <a:rPr lang="pl-PL" sz="1400" dirty="0"/>
                        <a:t>1.</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dirty="0"/>
                        <a:t>Dochody  bieżące</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dirty="0"/>
                        <a:t>87 193 126</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dirty="0"/>
                        <a:t>89 754 121</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dirty="0"/>
                        <a:t>2 560 995</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dirty="0"/>
                        <a:t>2,94</a:t>
                      </a:r>
                      <a:endParaRPr lang="pl-PL" sz="14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768967">
                <a:tc>
                  <a:txBody>
                    <a:bodyPr/>
                    <a:lstStyle/>
                    <a:p>
                      <a:pPr algn="ctr">
                        <a:spcAft>
                          <a:spcPts val="0"/>
                        </a:spcAft>
                      </a:pPr>
                      <a:r>
                        <a:rPr lang="pl-PL" sz="1400" dirty="0"/>
                        <a:t>2.</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endParaRPr lang="pl-PL" sz="1400"/>
                    </a:p>
                    <a:p>
                      <a:pPr algn="ctr">
                        <a:spcAft>
                          <a:spcPts val="0"/>
                        </a:spcAft>
                      </a:pPr>
                      <a:r>
                        <a:rPr lang="pl-PL" sz="1400"/>
                        <a:t>Dochody majątkowe</a:t>
                      </a:r>
                      <a:endParaRPr lang="pl-PL" sz="1400">
                        <a:latin typeface="Times New Roman"/>
                        <a:ea typeface="Times New Roman"/>
                        <a:cs typeface="Times New Roman"/>
                      </a:endParaRPr>
                    </a:p>
                  </a:txBody>
                  <a:tcPr marL="68580" marR="68580" marT="0" marB="0" anchor="ctr"/>
                </a:tc>
                <a:tc>
                  <a:txBody>
                    <a:bodyPr/>
                    <a:lstStyle/>
                    <a:p>
                      <a:pPr algn="ctr">
                        <a:spcAft>
                          <a:spcPts val="0"/>
                        </a:spcAft>
                      </a:pPr>
                      <a:endParaRPr lang="pl-PL" sz="1400"/>
                    </a:p>
                    <a:p>
                      <a:pPr algn="ctr">
                        <a:spcAft>
                          <a:spcPts val="0"/>
                        </a:spcAft>
                      </a:pPr>
                      <a:r>
                        <a:rPr lang="pl-PL" sz="1400"/>
                        <a:t>13 237 459,97</a:t>
                      </a:r>
                      <a:endParaRPr lang="pl-PL" sz="1400">
                        <a:latin typeface="Times New Roman"/>
                        <a:ea typeface="Times New Roman"/>
                        <a:cs typeface="Times New Roman"/>
                      </a:endParaRPr>
                    </a:p>
                  </a:txBody>
                  <a:tcPr marL="68580" marR="68580" marT="0" marB="0" anchor="ctr"/>
                </a:tc>
                <a:tc>
                  <a:txBody>
                    <a:bodyPr/>
                    <a:lstStyle/>
                    <a:p>
                      <a:pPr algn="ctr">
                        <a:spcAft>
                          <a:spcPts val="0"/>
                        </a:spcAft>
                      </a:pPr>
                      <a:endParaRPr lang="pl-PL" sz="1400"/>
                    </a:p>
                    <a:p>
                      <a:pPr algn="ctr">
                        <a:spcAft>
                          <a:spcPts val="0"/>
                        </a:spcAft>
                      </a:pPr>
                      <a:r>
                        <a:rPr lang="pl-PL" sz="1400"/>
                        <a:t>5 135 000</a:t>
                      </a:r>
                      <a:endParaRPr lang="pl-PL" sz="1400">
                        <a:latin typeface="Times New Roman"/>
                        <a:ea typeface="Times New Roman"/>
                        <a:cs typeface="Times New Roman"/>
                      </a:endParaRPr>
                    </a:p>
                  </a:txBody>
                  <a:tcPr marL="68580" marR="68580" marT="0" marB="0" anchor="ctr"/>
                </a:tc>
                <a:tc>
                  <a:txBody>
                    <a:bodyPr/>
                    <a:lstStyle/>
                    <a:p>
                      <a:pPr algn="ctr">
                        <a:spcAft>
                          <a:spcPts val="0"/>
                        </a:spcAft>
                      </a:pPr>
                      <a:endParaRPr lang="pl-PL" sz="1400" dirty="0"/>
                    </a:p>
                    <a:p>
                      <a:pPr algn="ctr">
                        <a:spcAft>
                          <a:spcPts val="0"/>
                        </a:spcAft>
                      </a:pPr>
                      <a:r>
                        <a:rPr lang="pl-PL" sz="1400" dirty="0"/>
                        <a:t>- 8 102 459,97</a:t>
                      </a:r>
                      <a:endParaRPr lang="pl-PL" sz="1400" dirty="0">
                        <a:latin typeface="Times New Roman"/>
                        <a:ea typeface="Times New Roman"/>
                        <a:cs typeface="Times New Roman"/>
                      </a:endParaRPr>
                    </a:p>
                  </a:txBody>
                  <a:tcPr marL="68580" marR="68580" marT="0" marB="0" anchor="ctr"/>
                </a:tc>
                <a:tc>
                  <a:txBody>
                    <a:bodyPr/>
                    <a:lstStyle/>
                    <a:p>
                      <a:pPr algn="ctr">
                        <a:spcAft>
                          <a:spcPts val="0"/>
                        </a:spcAft>
                      </a:pPr>
                      <a:r>
                        <a:rPr lang="pl-PL" sz="1400" dirty="0"/>
                        <a:t>- 61,21</a:t>
                      </a:r>
                      <a:endParaRPr lang="pl-PL" sz="14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2"/>
                  </a:ext>
                </a:extLst>
              </a:tr>
              <a:tr h="768967">
                <a:tc gridSpan="2">
                  <a:txBody>
                    <a:bodyPr/>
                    <a:lstStyle/>
                    <a:p>
                      <a:pPr algn="ctr">
                        <a:spcAft>
                          <a:spcPts val="0"/>
                        </a:spcAft>
                      </a:pPr>
                      <a:r>
                        <a:rPr lang="pl-PL" sz="1400" dirty="0"/>
                        <a:t>Dochody ogółem</a:t>
                      </a:r>
                      <a:endParaRPr lang="pl-PL" sz="1400" dirty="0">
                        <a:latin typeface="Times New Roman"/>
                        <a:ea typeface="Times New Roman"/>
                        <a:cs typeface="Times New Roman"/>
                      </a:endParaRPr>
                    </a:p>
                  </a:txBody>
                  <a:tcPr marL="68580" marR="68580" marT="0" marB="0" anchor="ctr">
                    <a:solidFill>
                      <a:srgbClr val="009900"/>
                    </a:solidFill>
                  </a:tcPr>
                </a:tc>
                <a:tc hMerge="1">
                  <a:txBody>
                    <a:bodyPr/>
                    <a:lstStyle/>
                    <a:p>
                      <a:endParaRPr lang="pl-PL"/>
                    </a:p>
                  </a:txBody>
                  <a:tcPr/>
                </a:tc>
                <a:tc>
                  <a:txBody>
                    <a:bodyPr/>
                    <a:lstStyle/>
                    <a:p>
                      <a:pPr algn="ctr">
                        <a:spcAft>
                          <a:spcPts val="0"/>
                        </a:spcAft>
                      </a:pPr>
                      <a:r>
                        <a:rPr lang="pl-PL" sz="1400" dirty="0"/>
                        <a:t>100 430 585,97</a:t>
                      </a:r>
                      <a:endParaRPr lang="pl-PL" sz="1400" dirty="0">
                        <a:latin typeface="Times New Roman"/>
                        <a:ea typeface="Times New Roman"/>
                        <a:cs typeface="Times New Roman"/>
                      </a:endParaRPr>
                    </a:p>
                  </a:txBody>
                  <a:tcPr marL="68580" marR="68580" marT="0" marB="0" anchor="ctr">
                    <a:solidFill>
                      <a:srgbClr val="009900"/>
                    </a:solidFill>
                  </a:tcPr>
                </a:tc>
                <a:tc>
                  <a:txBody>
                    <a:bodyPr/>
                    <a:lstStyle/>
                    <a:p>
                      <a:pPr algn="ctr">
                        <a:spcAft>
                          <a:spcPts val="0"/>
                        </a:spcAft>
                      </a:pPr>
                      <a:r>
                        <a:rPr lang="pl-PL" sz="1400" dirty="0"/>
                        <a:t>94 889 121</a:t>
                      </a:r>
                      <a:endParaRPr lang="pl-PL" sz="1400" dirty="0">
                        <a:latin typeface="Times New Roman"/>
                        <a:ea typeface="Times New Roman"/>
                        <a:cs typeface="Times New Roman"/>
                      </a:endParaRPr>
                    </a:p>
                  </a:txBody>
                  <a:tcPr marL="68580" marR="68580" marT="0" marB="0" anchor="ctr">
                    <a:solidFill>
                      <a:srgbClr val="009900"/>
                    </a:solidFill>
                  </a:tcPr>
                </a:tc>
                <a:tc>
                  <a:txBody>
                    <a:bodyPr/>
                    <a:lstStyle/>
                    <a:p>
                      <a:pPr algn="ctr">
                        <a:spcAft>
                          <a:spcPts val="0"/>
                        </a:spcAft>
                      </a:pPr>
                      <a:r>
                        <a:rPr lang="pl-PL" sz="1400" dirty="0"/>
                        <a:t> - 5 541 464,97</a:t>
                      </a:r>
                      <a:endParaRPr lang="pl-PL" sz="1400" dirty="0">
                        <a:latin typeface="Times New Roman"/>
                        <a:ea typeface="Times New Roman"/>
                        <a:cs typeface="Times New Roman"/>
                      </a:endParaRPr>
                    </a:p>
                  </a:txBody>
                  <a:tcPr marL="68580" marR="68580" marT="0" marB="0" anchor="ctr">
                    <a:solidFill>
                      <a:srgbClr val="009900"/>
                    </a:solidFill>
                  </a:tcPr>
                </a:tc>
                <a:tc>
                  <a:txBody>
                    <a:bodyPr/>
                    <a:lstStyle/>
                    <a:p>
                      <a:pPr algn="ctr">
                        <a:spcAft>
                          <a:spcPts val="0"/>
                        </a:spcAft>
                      </a:pPr>
                      <a:r>
                        <a:rPr lang="pl-PL" sz="1400" dirty="0"/>
                        <a:t>- 5,52</a:t>
                      </a:r>
                      <a:endParaRPr lang="pl-PL" sz="1400" dirty="0">
                        <a:latin typeface="Times New Roman"/>
                        <a:ea typeface="Times New Roman"/>
                        <a:cs typeface="Times New Roman"/>
                      </a:endParaRPr>
                    </a:p>
                  </a:txBody>
                  <a:tcPr marL="68580" marR="68580" marT="0" marB="0" anchor="ctr">
                    <a:solidFill>
                      <a:srgbClr val="0099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7350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2993F7-005F-4DB6-B394-C6C4FC965BE2}"/>
              </a:ext>
            </a:extLst>
          </p:cNvPr>
          <p:cNvSpPr>
            <a:spLocks noGrp="1"/>
          </p:cNvSpPr>
          <p:nvPr>
            <p:ph type="title"/>
          </p:nvPr>
        </p:nvSpPr>
        <p:spPr>
          <a:xfrm>
            <a:off x="838200" y="155401"/>
            <a:ext cx="10515600" cy="708666"/>
          </a:xfrm>
        </p:spPr>
        <p:txBody>
          <a:bodyPr/>
          <a:lstStyle/>
          <a:p>
            <a:pPr algn="ctr"/>
            <a:r>
              <a:rPr lang="pl-PL" sz="1800" b="1" dirty="0">
                <a:solidFill>
                  <a:prstClr val="black"/>
                </a:solidFill>
                <a:latin typeface="Tahoma" panose="020B0604030504040204" pitchFamily="34" charset="0"/>
                <a:ea typeface="Tahoma" panose="020B0604030504040204" pitchFamily="34" charset="0"/>
                <a:cs typeface="Tahoma" panose="020B0604030504040204" pitchFamily="34" charset="0"/>
              </a:rPr>
              <a:t>RELACJA DOCHODÓW I WYDATKÓW BUDŻETU POWIATU W LATACH 2019-2022</a:t>
            </a:r>
            <a:br>
              <a:rPr lang="pl-PL" sz="1800" b="1" dirty="0">
                <a:solidFill>
                  <a:prstClr val="black"/>
                </a:solidFill>
                <a:latin typeface="Tahoma" panose="020B0604030504040204" pitchFamily="34" charset="0"/>
                <a:ea typeface="Tahoma" panose="020B0604030504040204" pitchFamily="34" charset="0"/>
                <a:cs typeface="Tahoma" panose="020B0604030504040204" pitchFamily="34" charset="0"/>
              </a:rPr>
            </a:br>
            <a:r>
              <a:rPr lang="pl-PL" sz="1800" b="1" dirty="0">
                <a:solidFill>
                  <a:prstClr val="black"/>
                </a:solidFill>
                <a:latin typeface="Tahoma" panose="020B0604030504040204" pitchFamily="34" charset="0"/>
                <a:ea typeface="Tahoma" panose="020B0604030504040204" pitchFamily="34" charset="0"/>
                <a:cs typeface="Tahoma" panose="020B0604030504040204" pitchFamily="34" charset="0"/>
              </a:rPr>
              <a:t>Z PODZIAŁEM NA BIEŻĄCE I MAJĄTKOWE WG WPF</a:t>
            </a:r>
            <a:endParaRPr lang="pl-PL" dirty="0"/>
          </a:p>
        </p:txBody>
      </p:sp>
      <p:graphicFrame>
        <p:nvGraphicFramePr>
          <p:cNvPr id="4" name="Symbol zastępczy zawartości 3">
            <a:extLst>
              <a:ext uri="{FF2B5EF4-FFF2-40B4-BE49-F238E27FC236}">
                <a16:creationId xmlns:a16="http://schemas.microsoft.com/office/drawing/2014/main" id="{AF79E28D-65A7-4DCB-8459-3B9B004DBE15}"/>
              </a:ext>
            </a:extLst>
          </p:cNvPr>
          <p:cNvGraphicFramePr>
            <a:graphicFrameLocks noGrp="1"/>
          </p:cNvGraphicFramePr>
          <p:nvPr>
            <p:ph idx="1"/>
            <p:extLst>
              <p:ext uri="{D42A27DB-BD31-4B8C-83A1-F6EECF244321}">
                <p14:modId xmlns:p14="http://schemas.microsoft.com/office/powerpoint/2010/main" val="1313825958"/>
              </p:ext>
            </p:extLst>
          </p:nvPr>
        </p:nvGraphicFramePr>
        <p:xfrm>
          <a:off x="260059" y="1006679"/>
          <a:ext cx="11685864" cy="58513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6433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6587649E-1AD9-45CD-A47A-AA5F3487B483}"/>
              </a:ext>
            </a:extLst>
          </p:cNvPr>
          <p:cNvPicPr>
            <a:picLocks noChangeAspect="1"/>
          </p:cNvPicPr>
          <p:nvPr/>
        </p:nvPicPr>
        <p:blipFill>
          <a:blip r:embed="rId2" cstate="print"/>
          <a:stretch>
            <a:fillRect/>
          </a:stretch>
        </p:blipFill>
        <p:spPr>
          <a:xfrm>
            <a:off x="1299410" y="1058780"/>
            <a:ext cx="3967606" cy="5581910"/>
          </a:xfrm>
          <a:prstGeom prst="rect">
            <a:avLst/>
          </a:prstGeom>
        </p:spPr>
      </p:pic>
      <p:pic>
        <p:nvPicPr>
          <p:cNvPr id="4" name="Obraz 3">
            <a:extLst>
              <a:ext uri="{FF2B5EF4-FFF2-40B4-BE49-F238E27FC236}">
                <a16:creationId xmlns:a16="http://schemas.microsoft.com/office/drawing/2014/main" id="{C3164FCE-D744-4677-9948-B09BC03B3586}"/>
              </a:ext>
            </a:extLst>
          </p:cNvPr>
          <p:cNvPicPr>
            <a:picLocks noChangeAspect="1"/>
          </p:cNvPicPr>
          <p:nvPr/>
        </p:nvPicPr>
        <p:blipFill>
          <a:blip r:embed="rId3" cstate="print"/>
          <a:stretch>
            <a:fillRect/>
          </a:stretch>
        </p:blipFill>
        <p:spPr>
          <a:xfrm>
            <a:off x="7036838" y="1058780"/>
            <a:ext cx="3967606" cy="5581910"/>
          </a:xfrm>
          <a:prstGeom prst="rect">
            <a:avLst/>
          </a:prstGeom>
        </p:spPr>
      </p:pic>
      <p:sp>
        <p:nvSpPr>
          <p:cNvPr id="2" name="Tytuł 1">
            <a:extLst>
              <a:ext uri="{FF2B5EF4-FFF2-40B4-BE49-F238E27FC236}">
                <a16:creationId xmlns:a16="http://schemas.microsoft.com/office/drawing/2014/main" id="{C0557FD7-8F3F-449E-9C2E-5A2C73ABAE12}"/>
              </a:ext>
            </a:extLst>
          </p:cNvPr>
          <p:cNvSpPr>
            <a:spLocks noGrp="1"/>
          </p:cNvSpPr>
          <p:nvPr>
            <p:ph type="title"/>
          </p:nvPr>
        </p:nvSpPr>
        <p:spPr>
          <a:xfrm>
            <a:off x="272715" y="146518"/>
            <a:ext cx="11646569" cy="912262"/>
          </a:xfrm>
        </p:spPr>
        <p:txBody>
          <a:bodyPr>
            <a:normAutofit fontScale="90000"/>
          </a:bodyPr>
          <a:lstStyle/>
          <a:p>
            <a:pPr algn="ctr"/>
            <a:r>
              <a:rPr lang="pl-PL" sz="2000" b="1" dirty="0"/>
              <a:t>OPINIA REGIONALNEJ IZBY OBRACHUNKOWEJ O PROJEKCIE UCHWAŁY RADY POWIATU SŁUPSKIEGO W SPRAWIE WIELOLETNIEJ PROGNOZY FINANSOWEJ POWIATU SŁUPSKIEGO </a:t>
            </a:r>
            <a:br>
              <a:rPr lang="pl-PL" sz="2000" b="1" dirty="0"/>
            </a:br>
            <a:r>
              <a:rPr lang="pl-PL" sz="2000" b="1" dirty="0"/>
              <a:t>NA LATA 2019-2032</a:t>
            </a:r>
          </a:p>
        </p:txBody>
      </p:sp>
    </p:spTree>
    <p:extLst>
      <p:ext uri="{BB962C8B-B14F-4D97-AF65-F5344CB8AC3E}">
        <p14:creationId xmlns:p14="http://schemas.microsoft.com/office/powerpoint/2010/main" val="2376489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DF1CE70-0ADC-468B-A691-615382EB5C0A}"/>
              </a:ext>
            </a:extLst>
          </p:cNvPr>
          <p:cNvPicPr>
            <a:picLocks noChangeAspect="1"/>
          </p:cNvPicPr>
          <p:nvPr/>
        </p:nvPicPr>
        <p:blipFill>
          <a:blip r:embed="rId2" cstate="print"/>
          <a:stretch>
            <a:fillRect/>
          </a:stretch>
        </p:blipFill>
        <p:spPr>
          <a:xfrm>
            <a:off x="1148910" y="880067"/>
            <a:ext cx="4096860" cy="5769250"/>
          </a:xfrm>
          <a:prstGeom prst="rect">
            <a:avLst/>
          </a:prstGeom>
        </p:spPr>
      </p:pic>
      <p:pic>
        <p:nvPicPr>
          <p:cNvPr id="3" name="Obraz 2">
            <a:extLst>
              <a:ext uri="{FF2B5EF4-FFF2-40B4-BE49-F238E27FC236}">
                <a16:creationId xmlns:a16="http://schemas.microsoft.com/office/drawing/2014/main" id="{BAB7C889-5CF6-4F34-B6DD-63938F99DBF3}"/>
              </a:ext>
            </a:extLst>
          </p:cNvPr>
          <p:cNvPicPr>
            <a:picLocks noChangeAspect="1"/>
          </p:cNvPicPr>
          <p:nvPr/>
        </p:nvPicPr>
        <p:blipFill>
          <a:blip r:embed="rId3" cstate="print"/>
          <a:stretch>
            <a:fillRect/>
          </a:stretch>
        </p:blipFill>
        <p:spPr>
          <a:xfrm>
            <a:off x="6792224" y="880067"/>
            <a:ext cx="4135363" cy="5823469"/>
          </a:xfrm>
          <a:prstGeom prst="rect">
            <a:avLst/>
          </a:prstGeom>
        </p:spPr>
      </p:pic>
      <p:sp>
        <p:nvSpPr>
          <p:cNvPr id="4" name="Tytuł 3">
            <a:extLst>
              <a:ext uri="{FF2B5EF4-FFF2-40B4-BE49-F238E27FC236}">
                <a16:creationId xmlns:a16="http://schemas.microsoft.com/office/drawing/2014/main" id="{821CE373-1B8F-4757-B336-93EC057A9774}"/>
              </a:ext>
            </a:extLst>
          </p:cNvPr>
          <p:cNvSpPr>
            <a:spLocks noGrp="1"/>
          </p:cNvSpPr>
          <p:nvPr>
            <p:ph type="title"/>
          </p:nvPr>
        </p:nvSpPr>
        <p:spPr>
          <a:xfrm>
            <a:off x="838200" y="154464"/>
            <a:ext cx="10515600" cy="568526"/>
          </a:xfrm>
        </p:spPr>
        <p:txBody>
          <a:bodyPr>
            <a:noAutofit/>
          </a:bodyPr>
          <a:lstStyle/>
          <a:p>
            <a:pPr algn="ctr"/>
            <a:r>
              <a:rPr lang="pl-PL" sz="1800" b="1" dirty="0">
                <a:solidFill>
                  <a:prstClr val="black"/>
                </a:solidFill>
              </a:rPr>
              <a:t>OPINIA REGIONALNEJ IZBY OBRACHUNKOWEJ O PROJEKCIE UCHWAŁY BUDŻETOWEJ </a:t>
            </a:r>
            <a:br>
              <a:rPr lang="pl-PL" sz="1800" b="1" dirty="0">
                <a:solidFill>
                  <a:prstClr val="black"/>
                </a:solidFill>
              </a:rPr>
            </a:br>
            <a:r>
              <a:rPr lang="pl-PL" sz="1800" b="1" dirty="0">
                <a:solidFill>
                  <a:prstClr val="black"/>
                </a:solidFill>
              </a:rPr>
              <a:t>POWIATU SŁUPSKIEGO NA 2019 ROK </a:t>
            </a:r>
            <a:endParaRPr lang="pl-PL" sz="1800" dirty="0"/>
          </a:p>
        </p:txBody>
      </p:sp>
    </p:spTree>
    <p:extLst>
      <p:ext uri="{BB962C8B-B14F-4D97-AF65-F5344CB8AC3E}">
        <p14:creationId xmlns:p14="http://schemas.microsoft.com/office/powerpoint/2010/main" val="360480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2200" b="1" dirty="0">
                <a:latin typeface="Tahoma" pitchFamily="34" charset="0"/>
                <a:ea typeface="Tahoma" pitchFamily="34" charset="0"/>
                <a:cs typeface="Tahoma" pitchFamily="34" charset="0"/>
              </a:rPr>
              <a:t>PLANOWANE DOCHODY I WYDATKI NA 2019 ROK</a:t>
            </a:r>
            <a:br>
              <a:rPr lang="pl-PL" sz="2200" b="1" dirty="0">
                <a:latin typeface="Tahoma" pitchFamily="34" charset="0"/>
                <a:ea typeface="Tahoma" pitchFamily="34" charset="0"/>
                <a:cs typeface="Tahoma" pitchFamily="34" charset="0"/>
              </a:rPr>
            </a:br>
            <a:r>
              <a:rPr lang="pl-PL" sz="2200" b="1" dirty="0">
                <a:latin typeface="Tahoma" pitchFamily="34" charset="0"/>
                <a:ea typeface="Tahoma" pitchFamily="34" charset="0"/>
                <a:cs typeface="Tahoma" pitchFamily="34" charset="0"/>
              </a:rPr>
              <a:t>Z PODZIAŁEM NA JEDNOSTKI ORGANIZACYJNE POWIATU</a:t>
            </a:r>
            <a:br>
              <a:rPr lang="pl-PL" sz="2200" b="1" dirty="0">
                <a:latin typeface="Tahoma" pitchFamily="34" charset="0"/>
                <a:ea typeface="Tahoma" pitchFamily="34" charset="0"/>
                <a:cs typeface="Tahoma" pitchFamily="34" charset="0"/>
              </a:rPr>
            </a:br>
            <a:br>
              <a:rPr lang="pl-PL" sz="1100" b="1" dirty="0">
                <a:latin typeface="Tahoma" pitchFamily="34" charset="0"/>
                <a:ea typeface="Tahoma" pitchFamily="34" charset="0"/>
                <a:cs typeface="Tahoma" pitchFamily="34" charset="0"/>
              </a:rPr>
            </a:br>
            <a:r>
              <a:rPr lang="pl-PL" sz="2000" b="1" dirty="0">
                <a:latin typeface="Tahoma" pitchFamily="34" charset="0"/>
                <a:ea typeface="Tahoma" pitchFamily="34" charset="0"/>
                <a:cs typeface="Tahoma" pitchFamily="34" charset="0"/>
              </a:rPr>
              <a:t>JEDNOSTKI OŚWIATOWE</a:t>
            </a:r>
            <a:br>
              <a:rPr lang="pl-PL" sz="2000" b="1" dirty="0">
                <a:latin typeface="Tahoma" pitchFamily="34" charset="0"/>
                <a:ea typeface="Tahoma" pitchFamily="34" charset="0"/>
                <a:cs typeface="Tahoma" pitchFamily="34" charset="0"/>
              </a:rPr>
            </a:br>
            <a:endParaRPr lang="pl-PL" sz="2200" b="1" dirty="0">
              <a:latin typeface="Tahoma" pitchFamily="34" charset="0"/>
              <a:ea typeface="Tahoma" pitchFamily="34" charset="0"/>
              <a:cs typeface="Tahoma" pitchFamily="34" charset="0"/>
            </a:endParaRPr>
          </a:p>
        </p:txBody>
      </p:sp>
      <p:graphicFrame>
        <p:nvGraphicFramePr>
          <p:cNvPr id="8" name="Tabela 7"/>
          <p:cNvGraphicFramePr>
            <a:graphicFrameLocks noGrp="1"/>
          </p:cNvGraphicFramePr>
          <p:nvPr/>
        </p:nvGraphicFramePr>
        <p:xfrm>
          <a:off x="151763" y="1593785"/>
          <a:ext cx="3972562" cy="1673289"/>
        </p:xfrm>
        <a:graphic>
          <a:graphicData uri="http://schemas.openxmlformats.org/drawingml/2006/table">
            <a:tbl>
              <a:tblPr firstRow="1">
                <a:effectLst>
                  <a:innerShdw blurRad="63500" dist="50800" dir="8100000">
                    <a:prstClr val="black">
                      <a:alpha val="50000"/>
                    </a:prstClr>
                  </a:innerShdw>
                </a:effectLst>
                <a:tableStyleId>{327F97BB-C833-4FB7-BDE5-3F7075034690}</a:tableStyleId>
              </a:tblPr>
              <a:tblGrid>
                <a:gridCol w="1986281">
                  <a:extLst>
                    <a:ext uri="{9D8B030D-6E8A-4147-A177-3AD203B41FA5}">
                      <a16:colId xmlns:a16="http://schemas.microsoft.com/office/drawing/2014/main" val="20000"/>
                    </a:ext>
                  </a:extLst>
                </a:gridCol>
                <a:gridCol w="1986281">
                  <a:extLst>
                    <a:ext uri="{9D8B030D-6E8A-4147-A177-3AD203B41FA5}">
                      <a16:colId xmlns:a16="http://schemas.microsoft.com/office/drawing/2014/main" val="20001"/>
                    </a:ext>
                  </a:extLst>
                </a:gridCol>
              </a:tblGrid>
              <a:tr h="447618">
                <a:tc gridSpan="2">
                  <a:txBody>
                    <a:bodyPr/>
                    <a:lstStyle/>
                    <a:p>
                      <a:pPr algn="ctr">
                        <a:lnSpc>
                          <a:spcPct val="107000"/>
                        </a:lnSpc>
                        <a:spcAft>
                          <a:spcPts val="0"/>
                        </a:spcAft>
                      </a:pPr>
                      <a:r>
                        <a:rPr lang="pl-PL" sz="1200" dirty="0"/>
                        <a:t>Zespół Szkół Ogólnokształcących i Technicznych w Ustce</a:t>
                      </a:r>
                      <a:endParaRPr lang="pl-PL" sz="1000" dirty="0">
                        <a:latin typeface="Calibri"/>
                        <a:ea typeface="Calibri"/>
                        <a:cs typeface="Times New Roman"/>
                      </a:endParaRPr>
                    </a:p>
                  </a:txBody>
                  <a:tcPr marL="68580" marR="68580" marT="0" marB="0" anchor="ctr">
                    <a:solidFill>
                      <a:srgbClr val="009900"/>
                    </a:solidFill>
                  </a:tcPr>
                </a:tc>
                <a:tc hMerge="1">
                  <a:txBody>
                    <a:bodyPr/>
                    <a:lstStyle/>
                    <a:p>
                      <a:endParaRPr lang="pl-PL"/>
                    </a:p>
                  </a:txBody>
                  <a:tcPr/>
                </a:tc>
                <a:extLst>
                  <a:ext uri="{0D108BD9-81ED-4DB2-BD59-A6C34878D82A}">
                    <a16:rowId xmlns:a16="http://schemas.microsoft.com/office/drawing/2014/main" val="10000"/>
                  </a:ext>
                </a:extLst>
              </a:tr>
              <a:tr h="408557">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 2 478 682</a:t>
                      </a:r>
                      <a:endParaRPr lang="pl-PL" sz="1050" b="1" dirty="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b="1" dirty="0"/>
                        <a:t>DOCHODY                                      120 730</a:t>
                      </a:r>
                      <a:endParaRPr lang="pl-PL" sz="1050" b="1"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1"/>
                  </a:ext>
                </a:extLst>
              </a:tr>
              <a:tr h="408557">
                <a:tc>
                  <a:txBody>
                    <a:bodyPr/>
                    <a:lstStyle/>
                    <a:p>
                      <a:pPr algn="ctr">
                        <a:lnSpc>
                          <a:spcPct val="107000"/>
                        </a:lnSpc>
                        <a:spcAft>
                          <a:spcPts val="0"/>
                        </a:spcAft>
                      </a:pPr>
                      <a:r>
                        <a:rPr lang="pl-PL" sz="1100" dirty="0"/>
                        <a:t>bieżące                                           2 478 682</a:t>
                      </a:r>
                      <a:endParaRPr lang="pl-PL" sz="1050" dirty="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dirty="0"/>
                        <a:t>bieżące                                              120 730</a:t>
                      </a:r>
                      <a:endParaRPr lang="pl-PL" sz="1050"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2"/>
                  </a:ext>
                </a:extLst>
              </a:tr>
              <a:tr h="408557">
                <a:tc>
                  <a:txBody>
                    <a:bodyPr/>
                    <a:lstStyle/>
                    <a:p>
                      <a:pPr algn="ctr">
                        <a:lnSpc>
                          <a:spcPct val="107000"/>
                        </a:lnSpc>
                        <a:spcAft>
                          <a:spcPts val="0"/>
                        </a:spcAft>
                      </a:pPr>
                      <a:r>
                        <a:rPr lang="pl-PL" sz="1100"/>
                        <a:t>majątkowe                                                   0</a:t>
                      </a:r>
                      <a:endParaRPr lang="pl-PL" sz="105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dirty="0"/>
                        <a:t>majątkowe                                                   0</a:t>
                      </a:r>
                      <a:endParaRPr lang="pl-PL" sz="1050"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3"/>
                  </a:ext>
                </a:extLst>
              </a:tr>
            </a:tbl>
          </a:graphicData>
        </a:graphic>
      </p:graphicFrame>
      <p:graphicFrame>
        <p:nvGraphicFramePr>
          <p:cNvPr id="9" name="Tabela 8"/>
          <p:cNvGraphicFramePr>
            <a:graphicFrameLocks noGrp="1"/>
          </p:cNvGraphicFramePr>
          <p:nvPr/>
        </p:nvGraphicFramePr>
        <p:xfrm>
          <a:off x="7858120" y="1562099"/>
          <a:ext cx="4000504" cy="1638300"/>
        </p:xfrm>
        <a:graphic>
          <a:graphicData uri="http://schemas.openxmlformats.org/drawingml/2006/table">
            <a:tbl>
              <a:tblPr firstRow="1">
                <a:effectLst>
                  <a:innerShdw blurRad="63500" dist="50800" dir="8100000">
                    <a:prstClr val="black">
                      <a:alpha val="50000"/>
                    </a:prstClr>
                  </a:innerShdw>
                </a:effectLst>
                <a:tableStyleId>{327F97BB-C833-4FB7-BDE5-3F7075034690}</a:tableStyleId>
              </a:tblPr>
              <a:tblGrid>
                <a:gridCol w="2000252">
                  <a:extLst>
                    <a:ext uri="{9D8B030D-6E8A-4147-A177-3AD203B41FA5}">
                      <a16:colId xmlns:a16="http://schemas.microsoft.com/office/drawing/2014/main" val="20000"/>
                    </a:ext>
                  </a:extLst>
                </a:gridCol>
                <a:gridCol w="2000252">
                  <a:extLst>
                    <a:ext uri="{9D8B030D-6E8A-4147-A177-3AD203B41FA5}">
                      <a16:colId xmlns:a16="http://schemas.microsoft.com/office/drawing/2014/main" val="20001"/>
                    </a:ext>
                  </a:extLst>
                </a:gridCol>
              </a:tblGrid>
              <a:tr h="252057">
                <a:tc gridSpan="2">
                  <a:txBody>
                    <a:bodyPr/>
                    <a:lstStyle/>
                    <a:p>
                      <a:pPr algn="ctr">
                        <a:lnSpc>
                          <a:spcPct val="107000"/>
                        </a:lnSpc>
                        <a:spcAft>
                          <a:spcPts val="0"/>
                        </a:spcAft>
                      </a:pPr>
                      <a:r>
                        <a:rPr lang="pl-PL" sz="1200" dirty="0"/>
                        <a:t>Zespół Szkół Agrotechnicznych w Słupsku</a:t>
                      </a:r>
                      <a:endParaRPr lang="pl-PL" sz="1000" dirty="0">
                        <a:latin typeface="Calibri"/>
                        <a:ea typeface="Calibri"/>
                        <a:cs typeface="Times New Roman"/>
                      </a:endParaRPr>
                    </a:p>
                  </a:txBody>
                  <a:tcPr marL="68580" marR="68580" marT="0" marB="0" anchor="ctr">
                    <a:solidFill>
                      <a:srgbClr val="009900"/>
                    </a:solidFill>
                  </a:tcPr>
                </a:tc>
                <a:tc hMerge="1">
                  <a:txBody>
                    <a:bodyPr/>
                    <a:lstStyle/>
                    <a:p>
                      <a:endParaRPr lang="pl-PL"/>
                    </a:p>
                  </a:txBody>
                  <a:tcPr/>
                </a:tc>
                <a:extLst>
                  <a:ext uri="{0D108BD9-81ED-4DB2-BD59-A6C34878D82A}">
                    <a16:rowId xmlns:a16="http://schemas.microsoft.com/office/drawing/2014/main" val="10000"/>
                  </a:ext>
                </a:extLst>
              </a:tr>
              <a:tr h="462081">
                <a:tc>
                  <a:txBody>
                    <a:bodyPr/>
                    <a:lstStyle/>
                    <a:p>
                      <a:pPr algn="ctr">
                        <a:lnSpc>
                          <a:spcPct val="107000"/>
                        </a:lnSpc>
                        <a:spcAft>
                          <a:spcPts val="0"/>
                        </a:spcAft>
                      </a:pPr>
                      <a:r>
                        <a:rPr lang="pl-PL" sz="1100" b="1" dirty="0"/>
                        <a:t>WYDATKI                                   5 847 520</a:t>
                      </a:r>
                      <a:endParaRPr lang="pl-PL" sz="1050" b="1" dirty="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b="1" dirty="0"/>
                        <a:t>DOCHODY                                        17 530</a:t>
                      </a:r>
                      <a:endParaRPr lang="pl-PL" sz="1050" b="1"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1"/>
                  </a:ext>
                </a:extLst>
              </a:tr>
              <a:tr h="462081">
                <a:tc>
                  <a:txBody>
                    <a:bodyPr/>
                    <a:lstStyle/>
                    <a:p>
                      <a:pPr algn="ctr">
                        <a:lnSpc>
                          <a:spcPct val="107000"/>
                        </a:lnSpc>
                        <a:spcAft>
                          <a:spcPts val="0"/>
                        </a:spcAft>
                      </a:pPr>
                      <a:r>
                        <a:rPr lang="pl-PL" sz="1100" dirty="0"/>
                        <a:t>bieżące                                           5 847 520</a:t>
                      </a:r>
                      <a:endParaRPr lang="pl-PL" sz="1050" dirty="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dirty="0"/>
                        <a:t>bieżące                                                17 530</a:t>
                      </a:r>
                      <a:endParaRPr lang="pl-PL" sz="1050"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2"/>
                  </a:ext>
                </a:extLst>
              </a:tr>
              <a:tr h="462081">
                <a:tc>
                  <a:txBody>
                    <a:bodyPr/>
                    <a:lstStyle/>
                    <a:p>
                      <a:pPr algn="ctr">
                        <a:lnSpc>
                          <a:spcPct val="107000"/>
                        </a:lnSpc>
                        <a:spcAft>
                          <a:spcPts val="0"/>
                        </a:spcAft>
                      </a:pPr>
                      <a:r>
                        <a:rPr lang="pl-PL" sz="1100" dirty="0"/>
                        <a:t>majątkowe                                                   0</a:t>
                      </a:r>
                      <a:endParaRPr lang="pl-PL" sz="1050" dirty="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dirty="0"/>
                        <a:t>majątkowe                                                   0</a:t>
                      </a:r>
                      <a:endParaRPr lang="pl-PL" sz="1050"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3"/>
                  </a:ext>
                </a:extLst>
              </a:tr>
            </a:tbl>
          </a:graphicData>
        </a:graphic>
      </p:graphicFrame>
      <p:graphicFrame>
        <p:nvGraphicFramePr>
          <p:cNvPr id="10" name="Tabela 9"/>
          <p:cNvGraphicFramePr>
            <a:graphicFrameLocks noGrp="1"/>
          </p:cNvGraphicFramePr>
          <p:nvPr/>
        </p:nvGraphicFramePr>
        <p:xfrm>
          <a:off x="4191000" y="3095624"/>
          <a:ext cx="3609976" cy="1543052"/>
        </p:xfrm>
        <a:graphic>
          <a:graphicData uri="http://schemas.openxmlformats.org/drawingml/2006/table">
            <a:tbl>
              <a:tblPr firstRow="1">
                <a:effectLst>
                  <a:innerShdw blurRad="63500" dist="50800" dir="8100000">
                    <a:prstClr val="black">
                      <a:alpha val="50000"/>
                    </a:prstClr>
                  </a:innerShdw>
                </a:effectLst>
                <a:tableStyleId>{327F97BB-C833-4FB7-BDE5-3F7075034690}</a:tableStyleId>
              </a:tblPr>
              <a:tblGrid>
                <a:gridCol w="1804988">
                  <a:extLst>
                    <a:ext uri="{9D8B030D-6E8A-4147-A177-3AD203B41FA5}">
                      <a16:colId xmlns:a16="http://schemas.microsoft.com/office/drawing/2014/main" val="20000"/>
                    </a:ext>
                  </a:extLst>
                </a:gridCol>
                <a:gridCol w="1804988">
                  <a:extLst>
                    <a:ext uri="{9D8B030D-6E8A-4147-A177-3AD203B41FA5}">
                      <a16:colId xmlns:a16="http://schemas.microsoft.com/office/drawing/2014/main" val="20001"/>
                    </a:ext>
                  </a:extLst>
                </a:gridCol>
              </a:tblGrid>
              <a:tr h="245099">
                <a:tc gridSpan="2">
                  <a:txBody>
                    <a:bodyPr/>
                    <a:lstStyle/>
                    <a:p>
                      <a:pPr algn="ctr">
                        <a:lnSpc>
                          <a:spcPct val="107000"/>
                        </a:lnSpc>
                        <a:spcAft>
                          <a:spcPts val="0"/>
                        </a:spcAft>
                        <a:tabLst>
                          <a:tab pos="2257425" algn="l"/>
                        </a:tabLst>
                      </a:pPr>
                      <a:r>
                        <a:rPr lang="pl-PL" sz="1200" dirty="0"/>
                        <a:t>Młodzieżowy Ośrodek Socjoterapii w Ustce</a:t>
                      </a:r>
                      <a:endParaRPr lang="pl-PL" sz="1100" dirty="0">
                        <a:latin typeface="Calibri"/>
                        <a:ea typeface="Calibri"/>
                        <a:cs typeface="Times New Roman"/>
                      </a:endParaRPr>
                    </a:p>
                  </a:txBody>
                  <a:tcPr marL="68580" marR="68580" marT="0" marB="0" anchor="ctr">
                    <a:solidFill>
                      <a:srgbClr val="009900"/>
                    </a:solidFill>
                  </a:tcPr>
                </a:tc>
                <a:tc hMerge="1">
                  <a:txBody>
                    <a:bodyPr/>
                    <a:lstStyle/>
                    <a:p>
                      <a:endParaRPr lang="pl-PL"/>
                    </a:p>
                  </a:txBody>
                  <a:tcPr/>
                </a:tc>
                <a:extLst>
                  <a:ext uri="{0D108BD9-81ED-4DB2-BD59-A6C34878D82A}">
                    <a16:rowId xmlns:a16="http://schemas.microsoft.com/office/drawing/2014/main" val="10000"/>
                  </a:ext>
                </a:extLst>
              </a:tr>
              <a:tr h="432651">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3 114 456</a:t>
                      </a:r>
                      <a:endParaRPr lang="pl-PL" sz="1100" b="1" dirty="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b="1" dirty="0"/>
                        <a:t>DOCHODY                                      </a:t>
                      </a:r>
                    </a:p>
                    <a:p>
                      <a:pPr algn="ctr">
                        <a:lnSpc>
                          <a:spcPct val="107000"/>
                        </a:lnSpc>
                        <a:spcAft>
                          <a:spcPts val="0"/>
                        </a:spcAft>
                      </a:pPr>
                      <a:r>
                        <a:rPr lang="pl-PL" sz="1100" b="1" dirty="0"/>
                        <a:t>287 734</a:t>
                      </a:r>
                      <a:endParaRPr lang="pl-PL" sz="1100" b="1"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1"/>
                  </a:ext>
                </a:extLst>
              </a:tr>
              <a:tr h="432651">
                <a:tc>
                  <a:txBody>
                    <a:bodyPr/>
                    <a:lstStyle/>
                    <a:p>
                      <a:pPr algn="ctr">
                        <a:lnSpc>
                          <a:spcPct val="107000"/>
                        </a:lnSpc>
                        <a:spcAft>
                          <a:spcPts val="0"/>
                        </a:spcAft>
                      </a:pPr>
                      <a:r>
                        <a:rPr lang="pl-PL" sz="1100"/>
                        <a:t>bieżące                                        </a:t>
                      </a:r>
                    </a:p>
                    <a:p>
                      <a:pPr algn="ctr">
                        <a:lnSpc>
                          <a:spcPct val="107000"/>
                        </a:lnSpc>
                        <a:spcAft>
                          <a:spcPts val="0"/>
                        </a:spcAft>
                      </a:pPr>
                      <a:r>
                        <a:rPr lang="pl-PL" sz="1100"/>
                        <a:t> 3 114 456</a:t>
                      </a:r>
                      <a:endParaRPr lang="pl-PL" sz="110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a:t>bieżące                                              287 734</a:t>
                      </a:r>
                      <a:endParaRPr lang="pl-PL" sz="110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2"/>
                  </a:ext>
                </a:extLst>
              </a:tr>
              <a:tr h="432651">
                <a:tc>
                  <a:txBody>
                    <a:bodyPr/>
                    <a:lstStyle/>
                    <a:p>
                      <a:pPr algn="ctr">
                        <a:lnSpc>
                          <a:spcPct val="107000"/>
                        </a:lnSpc>
                        <a:spcAft>
                          <a:spcPts val="0"/>
                        </a:spcAft>
                      </a:pPr>
                      <a:r>
                        <a:rPr lang="pl-PL" sz="1100"/>
                        <a:t>majątkowe                                                  0</a:t>
                      </a:r>
                      <a:endParaRPr lang="pl-PL" sz="110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3"/>
                  </a:ext>
                </a:extLst>
              </a:tr>
            </a:tbl>
          </a:graphicData>
        </a:graphic>
      </p:graphicFrame>
      <p:graphicFrame>
        <p:nvGraphicFramePr>
          <p:cNvPr id="11" name="Tabela 10"/>
          <p:cNvGraphicFramePr>
            <a:graphicFrameLocks noGrp="1"/>
          </p:cNvGraphicFramePr>
          <p:nvPr/>
        </p:nvGraphicFramePr>
        <p:xfrm>
          <a:off x="304800" y="4352926"/>
          <a:ext cx="3705226" cy="2181224"/>
        </p:xfrm>
        <a:graphic>
          <a:graphicData uri="http://schemas.openxmlformats.org/drawingml/2006/table">
            <a:tbl>
              <a:tblPr firstRow="1">
                <a:effectLst>
                  <a:innerShdw blurRad="63500" dist="50800" dir="8100000">
                    <a:prstClr val="black">
                      <a:alpha val="50000"/>
                    </a:prstClr>
                  </a:innerShdw>
                </a:effectLst>
                <a:tableStyleId>{327F97BB-C833-4FB7-BDE5-3F7075034690}</a:tableStyleId>
              </a:tblPr>
              <a:tblGrid>
                <a:gridCol w="1852613">
                  <a:extLst>
                    <a:ext uri="{9D8B030D-6E8A-4147-A177-3AD203B41FA5}">
                      <a16:colId xmlns:a16="http://schemas.microsoft.com/office/drawing/2014/main" val="20000"/>
                    </a:ext>
                  </a:extLst>
                </a:gridCol>
                <a:gridCol w="1852613">
                  <a:extLst>
                    <a:ext uri="{9D8B030D-6E8A-4147-A177-3AD203B41FA5}">
                      <a16:colId xmlns:a16="http://schemas.microsoft.com/office/drawing/2014/main" val="20001"/>
                    </a:ext>
                  </a:extLst>
                </a:gridCol>
              </a:tblGrid>
              <a:tr h="581672">
                <a:tc gridSpan="2">
                  <a:txBody>
                    <a:bodyPr/>
                    <a:lstStyle/>
                    <a:p>
                      <a:pPr algn="ctr">
                        <a:lnSpc>
                          <a:spcPct val="107000"/>
                        </a:lnSpc>
                        <a:spcAft>
                          <a:spcPts val="0"/>
                        </a:spcAft>
                      </a:pPr>
                      <a:r>
                        <a:rPr lang="pl-PL" sz="1200" dirty="0"/>
                        <a:t>Poradnia Psychologiczno -  Pedagogiczna </a:t>
                      </a:r>
                    </a:p>
                    <a:p>
                      <a:pPr algn="ctr">
                        <a:lnSpc>
                          <a:spcPct val="107000"/>
                        </a:lnSpc>
                        <a:spcAft>
                          <a:spcPts val="0"/>
                        </a:spcAft>
                      </a:pPr>
                      <a:r>
                        <a:rPr lang="pl-PL" sz="1200" dirty="0"/>
                        <a:t>w Słupsku</a:t>
                      </a:r>
                      <a:endParaRPr lang="pl-PL" sz="1100" dirty="0">
                        <a:latin typeface="Calibri"/>
                        <a:ea typeface="Calibri"/>
                        <a:cs typeface="Times New Roman"/>
                      </a:endParaRPr>
                    </a:p>
                  </a:txBody>
                  <a:tcPr marL="68580" marR="68580" marT="0" marB="0" anchor="ctr">
                    <a:solidFill>
                      <a:srgbClr val="009900"/>
                    </a:solidFill>
                  </a:tcPr>
                </a:tc>
                <a:tc hMerge="1">
                  <a:txBody>
                    <a:bodyPr/>
                    <a:lstStyle/>
                    <a:p>
                      <a:endParaRPr lang="pl-PL"/>
                    </a:p>
                  </a:txBody>
                  <a:tcPr/>
                </a:tc>
                <a:extLst>
                  <a:ext uri="{0D108BD9-81ED-4DB2-BD59-A6C34878D82A}">
                    <a16:rowId xmlns:a16="http://schemas.microsoft.com/office/drawing/2014/main" val="10000"/>
                  </a:ext>
                </a:extLst>
              </a:tr>
              <a:tr h="533184">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1 844 960</a:t>
                      </a:r>
                      <a:endParaRPr lang="pl-PL" sz="1100" b="1" dirty="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b="1" dirty="0"/>
                        <a:t>DOCHODY                                       </a:t>
                      </a:r>
                    </a:p>
                    <a:p>
                      <a:pPr algn="ctr">
                        <a:lnSpc>
                          <a:spcPct val="107000"/>
                        </a:lnSpc>
                        <a:spcAft>
                          <a:spcPts val="0"/>
                        </a:spcAft>
                      </a:pPr>
                      <a:r>
                        <a:rPr lang="pl-PL" sz="1100" b="1" dirty="0"/>
                        <a:t> 23 630</a:t>
                      </a:r>
                      <a:endParaRPr lang="pl-PL" sz="1100" b="1"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1"/>
                  </a:ext>
                </a:extLst>
              </a:tr>
              <a:tr h="533184">
                <a:tc>
                  <a:txBody>
                    <a:bodyPr/>
                    <a:lstStyle/>
                    <a:p>
                      <a:pPr algn="ctr">
                        <a:lnSpc>
                          <a:spcPct val="107000"/>
                        </a:lnSpc>
                        <a:spcAft>
                          <a:spcPts val="0"/>
                        </a:spcAft>
                      </a:pPr>
                      <a:r>
                        <a:rPr lang="pl-PL" sz="1100"/>
                        <a:t>bieżące                                          </a:t>
                      </a:r>
                    </a:p>
                    <a:p>
                      <a:pPr algn="ctr">
                        <a:lnSpc>
                          <a:spcPct val="107000"/>
                        </a:lnSpc>
                        <a:spcAft>
                          <a:spcPts val="0"/>
                        </a:spcAft>
                      </a:pPr>
                      <a:r>
                        <a:rPr lang="pl-PL" sz="1100"/>
                        <a:t> 1 844 960</a:t>
                      </a:r>
                      <a:endParaRPr lang="pl-PL" sz="110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a:t>bieżące                                              </a:t>
                      </a:r>
                    </a:p>
                    <a:p>
                      <a:pPr algn="ctr">
                        <a:lnSpc>
                          <a:spcPct val="107000"/>
                        </a:lnSpc>
                        <a:spcAft>
                          <a:spcPts val="0"/>
                        </a:spcAft>
                      </a:pPr>
                      <a:r>
                        <a:rPr lang="pl-PL" sz="1100"/>
                        <a:t>  23 630</a:t>
                      </a:r>
                      <a:endParaRPr lang="pl-PL" sz="110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2"/>
                  </a:ext>
                </a:extLst>
              </a:tr>
              <a:tr h="533184">
                <a:tc>
                  <a:txBody>
                    <a:bodyPr/>
                    <a:lstStyle/>
                    <a:p>
                      <a:pPr algn="ctr">
                        <a:lnSpc>
                          <a:spcPct val="107000"/>
                        </a:lnSpc>
                        <a:spcAft>
                          <a:spcPts val="0"/>
                        </a:spcAft>
                      </a:pPr>
                      <a:r>
                        <a:rPr lang="pl-PL" sz="1100"/>
                        <a:t>majątkowe                                                   0</a:t>
                      </a:r>
                      <a:endParaRPr lang="pl-PL" sz="110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3"/>
                  </a:ext>
                </a:extLst>
              </a:tr>
            </a:tbl>
          </a:graphicData>
        </a:graphic>
      </p:graphicFrame>
      <p:graphicFrame>
        <p:nvGraphicFramePr>
          <p:cNvPr id="12" name="Tabela 11"/>
          <p:cNvGraphicFramePr>
            <a:graphicFrameLocks noGrp="1"/>
          </p:cNvGraphicFramePr>
          <p:nvPr/>
        </p:nvGraphicFramePr>
        <p:xfrm>
          <a:off x="7210422" y="4724401"/>
          <a:ext cx="4629152" cy="1748335"/>
        </p:xfrm>
        <a:graphic>
          <a:graphicData uri="http://schemas.openxmlformats.org/drawingml/2006/table">
            <a:tbl>
              <a:tblPr firstRow="1">
                <a:effectLst>
                  <a:innerShdw blurRad="63500" dist="50800" dir="8100000">
                    <a:prstClr val="black">
                      <a:alpha val="50000"/>
                    </a:prstClr>
                  </a:innerShdw>
                </a:effectLst>
                <a:tableStyleId>{327F97BB-C833-4FB7-BDE5-3F7075034690}</a:tableStyleId>
              </a:tblPr>
              <a:tblGrid>
                <a:gridCol w="2314576">
                  <a:extLst>
                    <a:ext uri="{9D8B030D-6E8A-4147-A177-3AD203B41FA5}">
                      <a16:colId xmlns:a16="http://schemas.microsoft.com/office/drawing/2014/main" val="20000"/>
                    </a:ext>
                  </a:extLst>
                </a:gridCol>
                <a:gridCol w="2314576">
                  <a:extLst>
                    <a:ext uri="{9D8B030D-6E8A-4147-A177-3AD203B41FA5}">
                      <a16:colId xmlns:a16="http://schemas.microsoft.com/office/drawing/2014/main" val="20001"/>
                    </a:ext>
                  </a:extLst>
                </a:gridCol>
              </a:tblGrid>
              <a:tr h="338044">
                <a:tc gridSpan="2">
                  <a:txBody>
                    <a:bodyPr/>
                    <a:lstStyle/>
                    <a:p>
                      <a:pPr algn="ctr">
                        <a:lnSpc>
                          <a:spcPct val="107000"/>
                        </a:lnSpc>
                        <a:spcAft>
                          <a:spcPts val="0"/>
                        </a:spcAft>
                      </a:pPr>
                      <a:r>
                        <a:rPr lang="pl-PL" sz="1200" dirty="0"/>
                        <a:t>Specjalny Ośrodek Szkolno -Wychowawczy w Damnicy</a:t>
                      </a:r>
                      <a:endParaRPr lang="pl-PL" sz="1100" dirty="0">
                        <a:latin typeface="Calibri"/>
                        <a:ea typeface="Calibri"/>
                        <a:cs typeface="Times New Roman"/>
                      </a:endParaRPr>
                    </a:p>
                  </a:txBody>
                  <a:tcPr marL="68580" marR="68580" marT="0" marB="0" anchor="ctr">
                    <a:solidFill>
                      <a:srgbClr val="009900"/>
                    </a:solidFill>
                  </a:tcPr>
                </a:tc>
                <a:tc hMerge="1">
                  <a:txBody>
                    <a:bodyPr/>
                    <a:lstStyle/>
                    <a:p>
                      <a:endParaRPr lang="pl-PL"/>
                    </a:p>
                  </a:txBody>
                  <a:tcPr/>
                </a:tc>
                <a:extLst>
                  <a:ext uri="{0D108BD9-81ED-4DB2-BD59-A6C34878D82A}">
                    <a16:rowId xmlns:a16="http://schemas.microsoft.com/office/drawing/2014/main" val="10000"/>
                  </a:ext>
                </a:extLst>
              </a:tr>
              <a:tr h="470097">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5 592 293</a:t>
                      </a:r>
                      <a:endParaRPr lang="pl-PL" sz="1100" b="1" dirty="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b="1" dirty="0"/>
                        <a:t>DOCHODY                                     </a:t>
                      </a:r>
                    </a:p>
                    <a:p>
                      <a:pPr algn="ctr">
                        <a:lnSpc>
                          <a:spcPct val="107000"/>
                        </a:lnSpc>
                        <a:spcAft>
                          <a:spcPts val="0"/>
                        </a:spcAft>
                      </a:pPr>
                      <a:r>
                        <a:rPr lang="pl-PL" sz="1100" b="1" dirty="0"/>
                        <a:t>182 104</a:t>
                      </a:r>
                      <a:endParaRPr lang="pl-PL" sz="1100" b="1"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1"/>
                  </a:ext>
                </a:extLst>
              </a:tr>
              <a:tr h="470097">
                <a:tc>
                  <a:txBody>
                    <a:bodyPr/>
                    <a:lstStyle/>
                    <a:p>
                      <a:pPr algn="ctr">
                        <a:lnSpc>
                          <a:spcPct val="107000"/>
                        </a:lnSpc>
                        <a:spcAft>
                          <a:spcPts val="0"/>
                        </a:spcAft>
                      </a:pPr>
                      <a:r>
                        <a:rPr lang="pl-PL" sz="1100"/>
                        <a:t>bieżące                                           </a:t>
                      </a:r>
                    </a:p>
                    <a:p>
                      <a:pPr algn="ctr">
                        <a:lnSpc>
                          <a:spcPct val="107000"/>
                        </a:lnSpc>
                        <a:spcAft>
                          <a:spcPts val="0"/>
                        </a:spcAft>
                      </a:pPr>
                      <a:r>
                        <a:rPr lang="pl-PL" sz="1100"/>
                        <a:t>5 592 293</a:t>
                      </a:r>
                      <a:endParaRPr lang="pl-PL" sz="110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a:t>bieżące                                              </a:t>
                      </a:r>
                    </a:p>
                    <a:p>
                      <a:pPr algn="ctr">
                        <a:lnSpc>
                          <a:spcPct val="107000"/>
                        </a:lnSpc>
                        <a:spcAft>
                          <a:spcPts val="0"/>
                        </a:spcAft>
                      </a:pPr>
                      <a:r>
                        <a:rPr lang="pl-PL" sz="1100"/>
                        <a:t>182 104</a:t>
                      </a:r>
                      <a:endParaRPr lang="pl-PL" sz="110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2"/>
                  </a:ext>
                </a:extLst>
              </a:tr>
              <a:tr h="470097">
                <a:tc>
                  <a:txBody>
                    <a:bodyPr/>
                    <a:lstStyle/>
                    <a:p>
                      <a:pPr algn="ctr">
                        <a:lnSpc>
                          <a:spcPct val="107000"/>
                        </a:lnSpc>
                        <a:spcAft>
                          <a:spcPts val="0"/>
                        </a:spcAft>
                      </a:pPr>
                      <a:r>
                        <a:rPr lang="pl-PL" sz="1100"/>
                        <a:t>majątkowe                                                   0</a:t>
                      </a:r>
                      <a:endParaRPr lang="pl-PL" sz="1100">
                        <a:latin typeface="Calibri"/>
                        <a:ea typeface="Calibri"/>
                        <a:cs typeface="Times New Roman"/>
                      </a:endParaRPr>
                    </a:p>
                  </a:txBody>
                  <a:tcPr marL="68580" marR="68580" marT="0" marB="0" anchor="ctr">
                    <a:solidFill>
                      <a:srgbClr val="009900"/>
                    </a:solidFill>
                  </a:tcP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solidFill>
                      <a:srgbClr val="0099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2022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pPr algn="ctr"/>
            <a:r>
              <a:rPr lang="pl-PL" sz="2200" b="1" dirty="0">
                <a:latin typeface="Tahoma" pitchFamily="34" charset="0"/>
                <a:ea typeface="Tahoma" pitchFamily="34" charset="0"/>
                <a:cs typeface="Tahoma" pitchFamily="34" charset="0"/>
              </a:rPr>
              <a:t>PLANOWANE DOCHODY I WYDATKI NA 2019 ROK</a:t>
            </a:r>
            <a:br>
              <a:rPr lang="pl-PL" sz="2200" b="1" dirty="0">
                <a:latin typeface="Tahoma" pitchFamily="34" charset="0"/>
                <a:ea typeface="Tahoma" pitchFamily="34" charset="0"/>
                <a:cs typeface="Tahoma" pitchFamily="34" charset="0"/>
              </a:rPr>
            </a:br>
            <a:r>
              <a:rPr lang="pl-PL" sz="2200" b="1" dirty="0">
                <a:latin typeface="Tahoma" pitchFamily="34" charset="0"/>
                <a:ea typeface="Tahoma" pitchFamily="34" charset="0"/>
                <a:cs typeface="Tahoma" pitchFamily="34" charset="0"/>
              </a:rPr>
              <a:t>Z PODZIAŁEM NA JEDNOSTKI ORGANIZACYJNE POWIATU</a:t>
            </a:r>
            <a:br>
              <a:rPr lang="pl-PL" sz="2200" b="1" dirty="0">
                <a:latin typeface="Tahoma" pitchFamily="34" charset="0"/>
                <a:ea typeface="Tahoma" pitchFamily="34" charset="0"/>
                <a:cs typeface="Tahoma" pitchFamily="34" charset="0"/>
              </a:rPr>
            </a:br>
            <a:br>
              <a:rPr lang="pl-PL" sz="1100" b="1" dirty="0">
                <a:latin typeface="Tahoma" pitchFamily="34" charset="0"/>
                <a:ea typeface="Tahoma" pitchFamily="34" charset="0"/>
                <a:cs typeface="Tahoma" pitchFamily="34" charset="0"/>
              </a:rPr>
            </a:br>
            <a:r>
              <a:rPr lang="pl-PL" sz="2000" b="1" dirty="0">
                <a:latin typeface="Tahoma" pitchFamily="34" charset="0"/>
                <a:ea typeface="Tahoma" pitchFamily="34" charset="0"/>
                <a:cs typeface="Tahoma" pitchFamily="34" charset="0"/>
              </a:rPr>
              <a:t>DOMY POMOCY SPOŁECZNEJ</a:t>
            </a:r>
            <a:endParaRPr lang="pl-PL" sz="2200" b="1" dirty="0"/>
          </a:p>
        </p:txBody>
      </p:sp>
      <p:sp>
        <p:nvSpPr>
          <p:cNvPr id="7" name="Symbol zastępczy zawartości 6"/>
          <p:cNvSpPr>
            <a:spLocks noGrp="1"/>
          </p:cNvSpPr>
          <p:nvPr>
            <p:ph idx="1"/>
          </p:nvPr>
        </p:nvSpPr>
        <p:spPr/>
        <p:txBody>
          <a:bodyPr/>
          <a:lstStyle/>
          <a:p>
            <a:endParaRPr lang="pl-PL" dirty="0"/>
          </a:p>
          <a:p>
            <a:pPr>
              <a:buNone/>
            </a:pPr>
            <a:endParaRPr lang="pl-PL" dirty="0"/>
          </a:p>
        </p:txBody>
      </p:sp>
      <p:graphicFrame>
        <p:nvGraphicFramePr>
          <p:cNvPr id="9" name="Tabela 8"/>
          <p:cNvGraphicFramePr>
            <a:graphicFrameLocks noGrp="1"/>
          </p:cNvGraphicFramePr>
          <p:nvPr/>
        </p:nvGraphicFramePr>
        <p:xfrm>
          <a:off x="438150" y="1781174"/>
          <a:ext cx="4886326" cy="2252476"/>
        </p:xfrm>
        <a:graphic>
          <a:graphicData uri="http://schemas.openxmlformats.org/drawingml/2006/table">
            <a:tbl>
              <a:tblPr firstRow="1">
                <a:effectLst>
                  <a:innerShdw blurRad="63500" dist="50800" dir="8100000">
                    <a:prstClr val="black">
                      <a:alpha val="50000"/>
                    </a:prstClr>
                  </a:innerShdw>
                </a:effectLst>
                <a:tableStyleId>{8FD4443E-F989-4FC4-A0C8-D5A2AF1F390B}</a:tableStyleId>
              </a:tblPr>
              <a:tblGrid>
                <a:gridCol w="2443163">
                  <a:extLst>
                    <a:ext uri="{9D8B030D-6E8A-4147-A177-3AD203B41FA5}">
                      <a16:colId xmlns:a16="http://schemas.microsoft.com/office/drawing/2014/main" val="20000"/>
                    </a:ext>
                  </a:extLst>
                </a:gridCol>
                <a:gridCol w="2443163">
                  <a:extLst>
                    <a:ext uri="{9D8B030D-6E8A-4147-A177-3AD203B41FA5}">
                      <a16:colId xmlns:a16="http://schemas.microsoft.com/office/drawing/2014/main" val="20001"/>
                    </a:ext>
                  </a:extLst>
                </a:gridCol>
              </a:tblGrid>
              <a:tr h="495301">
                <a:tc gridSpan="2">
                  <a:txBody>
                    <a:bodyPr/>
                    <a:lstStyle/>
                    <a:p>
                      <a:pPr algn="ctr">
                        <a:lnSpc>
                          <a:spcPct val="107000"/>
                        </a:lnSpc>
                        <a:spcAft>
                          <a:spcPts val="0"/>
                        </a:spcAft>
                      </a:pPr>
                      <a:r>
                        <a:rPr lang="pl-PL" sz="1200" dirty="0"/>
                        <a:t>Dom Pomocy Społecznej w Machowinie</a:t>
                      </a:r>
                      <a:endParaRPr lang="pl-PL" sz="1100" dirty="0">
                        <a:latin typeface="Calibri"/>
                        <a:ea typeface="Calibri"/>
                        <a:cs typeface="Times New Roman"/>
                      </a:endParaRPr>
                    </a:p>
                  </a:txBody>
                  <a:tcPr marL="68580" marR="68580" marT="0" marB="0" anchor="ctr">
                    <a:solidFill>
                      <a:srgbClr val="C00000"/>
                    </a:solidFill>
                  </a:tcPr>
                </a:tc>
                <a:tc hMerge="1">
                  <a:txBody>
                    <a:bodyPr/>
                    <a:lstStyle/>
                    <a:p>
                      <a:endParaRPr lang="pl-PL"/>
                    </a:p>
                  </a:txBody>
                  <a:tcPr/>
                </a:tc>
                <a:extLst>
                  <a:ext uri="{0D108BD9-81ED-4DB2-BD59-A6C34878D82A}">
                    <a16:rowId xmlns:a16="http://schemas.microsoft.com/office/drawing/2014/main" val="10000"/>
                  </a:ext>
                </a:extLst>
              </a:tr>
              <a:tr h="585725">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5 544 609</a:t>
                      </a:r>
                      <a:endParaRPr lang="pl-PL" sz="1100" b="1" dirty="0">
                        <a:latin typeface="Calibri"/>
                        <a:ea typeface="Calibri"/>
                        <a:cs typeface="Times New Roman"/>
                      </a:endParaRPr>
                    </a:p>
                  </a:txBody>
                  <a:tcPr marL="68580" marR="68580" marT="0" marB="0" anchor="ctr">
                    <a:solidFill>
                      <a:srgbClr val="C00000"/>
                    </a:solidFill>
                  </a:tcPr>
                </a:tc>
                <a:tc>
                  <a:txBody>
                    <a:bodyPr/>
                    <a:lstStyle/>
                    <a:p>
                      <a:pPr algn="ctr">
                        <a:lnSpc>
                          <a:spcPct val="107000"/>
                        </a:lnSpc>
                        <a:spcAft>
                          <a:spcPts val="0"/>
                        </a:spcAft>
                      </a:pPr>
                      <a:r>
                        <a:rPr lang="pl-PL" sz="1100" b="1" dirty="0"/>
                        <a:t>DOCHODY                                  </a:t>
                      </a:r>
                    </a:p>
                    <a:p>
                      <a:pPr algn="ctr">
                        <a:lnSpc>
                          <a:spcPct val="107000"/>
                        </a:lnSpc>
                        <a:spcAft>
                          <a:spcPts val="0"/>
                        </a:spcAft>
                      </a:pPr>
                      <a:r>
                        <a:rPr lang="pl-PL" sz="1100" b="1" dirty="0"/>
                        <a:t>2 849 649</a:t>
                      </a:r>
                      <a:endParaRPr lang="pl-PL" sz="1100" b="1" dirty="0">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1"/>
                  </a:ext>
                </a:extLst>
              </a:tr>
              <a:tr h="585725">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5 514 609</a:t>
                      </a:r>
                      <a:endParaRPr lang="pl-PL" sz="1100" dirty="0">
                        <a:latin typeface="Calibri"/>
                        <a:ea typeface="Calibri"/>
                        <a:cs typeface="Times New Roman"/>
                      </a:endParaRPr>
                    </a:p>
                  </a:txBody>
                  <a:tcPr marL="68580" marR="68580" marT="0" marB="0" anchor="ctr">
                    <a:solidFill>
                      <a:srgbClr val="C00000"/>
                    </a:solidFill>
                  </a:tcPr>
                </a:tc>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2 849 649</a:t>
                      </a:r>
                      <a:endParaRPr lang="pl-PL" sz="1100" dirty="0">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2"/>
                  </a:ext>
                </a:extLst>
              </a:tr>
              <a:tr h="585725">
                <a:tc>
                  <a:txBody>
                    <a:bodyPr/>
                    <a:lstStyle/>
                    <a:p>
                      <a:pPr algn="ctr">
                        <a:lnSpc>
                          <a:spcPct val="107000"/>
                        </a:lnSpc>
                        <a:spcAft>
                          <a:spcPts val="0"/>
                        </a:spcAft>
                      </a:pPr>
                      <a:r>
                        <a:rPr lang="pl-PL" sz="1100" dirty="0"/>
                        <a:t>majątkowe                                           </a:t>
                      </a:r>
                    </a:p>
                    <a:p>
                      <a:pPr algn="ctr">
                        <a:lnSpc>
                          <a:spcPct val="107000"/>
                        </a:lnSpc>
                        <a:spcAft>
                          <a:spcPts val="0"/>
                        </a:spcAft>
                      </a:pPr>
                      <a:r>
                        <a:rPr lang="pl-PL" sz="1100" dirty="0"/>
                        <a:t>30 000</a:t>
                      </a:r>
                      <a:endParaRPr lang="pl-PL" sz="1100" dirty="0">
                        <a:latin typeface="Calibri"/>
                        <a:ea typeface="Calibri"/>
                        <a:cs typeface="Times New Roman"/>
                      </a:endParaRPr>
                    </a:p>
                  </a:txBody>
                  <a:tcPr marL="68580" marR="68580" marT="0" marB="0" anchor="ctr">
                    <a:solidFill>
                      <a:srgbClr val="C00000"/>
                    </a:solidFill>
                  </a:tcP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3"/>
                  </a:ext>
                </a:extLst>
              </a:tr>
            </a:tbl>
          </a:graphicData>
        </a:graphic>
      </p:graphicFrame>
      <p:graphicFrame>
        <p:nvGraphicFramePr>
          <p:cNvPr id="10" name="Tabela 9"/>
          <p:cNvGraphicFramePr>
            <a:graphicFrameLocks noGrp="1"/>
          </p:cNvGraphicFramePr>
          <p:nvPr/>
        </p:nvGraphicFramePr>
        <p:xfrm>
          <a:off x="6949539" y="1793049"/>
          <a:ext cx="4819650" cy="2266951"/>
        </p:xfrm>
        <a:graphic>
          <a:graphicData uri="http://schemas.openxmlformats.org/drawingml/2006/table">
            <a:tbl>
              <a:tblPr firstRow="1">
                <a:effectLst>
                  <a:innerShdw blurRad="63500" dist="50800" dir="8100000">
                    <a:prstClr val="black">
                      <a:alpha val="50000"/>
                    </a:prstClr>
                  </a:innerShdw>
                </a:effectLst>
                <a:tableStyleId>{8FD4443E-F989-4FC4-A0C8-D5A2AF1F390B}</a:tableStyleId>
              </a:tblPr>
              <a:tblGrid>
                <a:gridCol w="2409825">
                  <a:extLst>
                    <a:ext uri="{9D8B030D-6E8A-4147-A177-3AD203B41FA5}">
                      <a16:colId xmlns:a16="http://schemas.microsoft.com/office/drawing/2014/main" val="20000"/>
                    </a:ext>
                  </a:extLst>
                </a:gridCol>
                <a:gridCol w="2409825">
                  <a:extLst>
                    <a:ext uri="{9D8B030D-6E8A-4147-A177-3AD203B41FA5}">
                      <a16:colId xmlns:a16="http://schemas.microsoft.com/office/drawing/2014/main" val="20001"/>
                    </a:ext>
                  </a:extLst>
                </a:gridCol>
              </a:tblGrid>
              <a:tr h="483873">
                <a:tc gridSpan="2">
                  <a:txBody>
                    <a:bodyPr/>
                    <a:lstStyle/>
                    <a:p>
                      <a:pPr algn="ctr">
                        <a:lnSpc>
                          <a:spcPct val="107000"/>
                        </a:lnSpc>
                        <a:spcAft>
                          <a:spcPts val="0"/>
                        </a:spcAft>
                      </a:pPr>
                      <a:r>
                        <a:rPr lang="pl-PL" sz="1200" dirty="0"/>
                        <a:t>Dom Pomocy Społecznej w Machowinku</a:t>
                      </a:r>
                      <a:endParaRPr lang="pl-PL" sz="1100" dirty="0">
                        <a:latin typeface="Calibri"/>
                        <a:ea typeface="Calibri"/>
                        <a:cs typeface="Times New Roman"/>
                      </a:endParaRPr>
                    </a:p>
                  </a:txBody>
                  <a:tcPr marL="68580" marR="68580" marT="0" marB="0" anchor="ctr">
                    <a:solidFill>
                      <a:srgbClr val="C00000"/>
                    </a:solidFill>
                  </a:tcPr>
                </a:tc>
                <a:tc hMerge="1">
                  <a:txBody>
                    <a:bodyPr/>
                    <a:lstStyle/>
                    <a:p>
                      <a:endParaRPr lang="pl-PL"/>
                    </a:p>
                  </a:txBody>
                  <a:tcPr/>
                </a:tc>
                <a:extLst>
                  <a:ext uri="{0D108BD9-81ED-4DB2-BD59-A6C34878D82A}">
                    <a16:rowId xmlns:a16="http://schemas.microsoft.com/office/drawing/2014/main" val="10000"/>
                  </a:ext>
                </a:extLst>
              </a:tr>
              <a:tr h="553084">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3 842 132</a:t>
                      </a:r>
                      <a:endParaRPr lang="pl-PL" sz="1100" b="1" dirty="0">
                        <a:latin typeface="Calibri"/>
                        <a:ea typeface="Calibri"/>
                        <a:cs typeface="Times New Roman"/>
                      </a:endParaRPr>
                    </a:p>
                  </a:txBody>
                  <a:tcPr marL="68580" marR="68580" marT="0" marB="0" anchor="ctr">
                    <a:solidFill>
                      <a:srgbClr val="C00000"/>
                    </a:solidFill>
                  </a:tcPr>
                </a:tc>
                <a:tc>
                  <a:txBody>
                    <a:bodyPr/>
                    <a:lstStyle/>
                    <a:p>
                      <a:pPr algn="ctr">
                        <a:lnSpc>
                          <a:spcPct val="107000"/>
                        </a:lnSpc>
                        <a:spcAft>
                          <a:spcPts val="0"/>
                        </a:spcAft>
                      </a:pPr>
                      <a:r>
                        <a:rPr lang="pl-PL" sz="1100" b="1" dirty="0"/>
                        <a:t>DOCHODY                                   </a:t>
                      </a:r>
                    </a:p>
                    <a:p>
                      <a:pPr algn="ctr">
                        <a:lnSpc>
                          <a:spcPct val="107000"/>
                        </a:lnSpc>
                        <a:spcAft>
                          <a:spcPts val="0"/>
                        </a:spcAft>
                      </a:pPr>
                      <a:r>
                        <a:rPr lang="pl-PL" sz="1100" b="1" dirty="0"/>
                        <a:t>1 784 782</a:t>
                      </a:r>
                      <a:endParaRPr lang="pl-PL" sz="1100" b="1" dirty="0">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1"/>
                  </a:ext>
                </a:extLst>
              </a:tr>
              <a:tr h="553084">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3 822 132</a:t>
                      </a:r>
                      <a:endParaRPr lang="pl-PL" sz="1100" dirty="0">
                        <a:latin typeface="Calibri"/>
                        <a:ea typeface="Calibri"/>
                        <a:cs typeface="Times New Roman"/>
                      </a:endParaRPr>
                    </a:p>
                  </a:txBody>
                  <a:tcPr marL="68580" marR="68580" marT="0" marB="0" anchor="ctr">
                    <a:solidFill>
                      <a:srgbClr val="C00000"/>
                    </a:solidFill>
                  </a:tcPr>
                </a:tc>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1 784 782</a:t>
                      </a:r>
                      <a:endParaRPr lang="pl-PL" sz="1100" dirty="0">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2"/>
                  </a:ext>
                </a:extLst>
              </a:tr>
              <a:tr h="676910">
                <a:tc>
                  <a:txBody>
                    <a:bodyPr/>
                    <a:lstStyle/>
                    <a:p>
                      <a:pPr algn="ctr">
                        <a:lnSpc>
                          <a:spcPct val="107000"/>
                        </a:lnSpc>
                        <a:spcAft>
                          <a:spcPts val="0"/>
                        </a:spcAft>
                      </a:pPr>
                      <a:r>
                        <a:rPr lang="pl-PL" sz="1100"/>
                        <a:t>majątkowe                                           </a:t>
                      </a:r>
                    </a:p>
                    <a:p>
                      <a:pPr algn="ctr">
                        <a:lnSpc>
                          <a:spcPct val="107000"/>
                        </a:lnSpc>
                        <a:spcAft>
                          <a:spcPts val="0"/>
                        </a:spcAft>
                      </a:pPr>
                      <a:r>
                        <a:rPr lang="pl-PL" sz="1100"/>
                        <a:t>20 000</a:t>
                      </a:r>
                      <a:endParaRPr lang="pl-PL" sz="1100">
                        <a:latin typeface="Calibri"/>
                        <a:ea typeface="Calibri"/>
                        <a:cs typeface="Times New Roman"/>
                      </a:endParaRPr>
                    </a:p>
                  </a:txBody>
                  <a:tcPr marL="68580" marR="68580" marT="0" marB="0" anchor="ctr">
                    <a:solidFill>
                      <a:srgbClr val="C00000"/>
                    </a:solidFill>
                  </a:tcP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3"/>
                  </a:ext>
                </a:extLst>
              </a:tr>
            </a:tbl>
          </a:graphicData>
        </a:graphic>
      </p:graphicFrame>
      <p:graphicFrame>
        <p:nvGraphicFramePr>
          <p:cNvPr id="11" name="Tabela 10"/>
          <p:cNvGraphicFramePr>
            <a:graphicFrameLocks noGrp="1"/>
          </p:cNvGraphicFramePr>
          <p:nvPr/>
        </p:nvGraphicFramePr>
        <p:xfrm>
          <a:off x="3124200" y="4276725"/>
          <a:ext cx="5668010" cy="2181226"/>
        </p:xfrm>
        <a:graphic>
          <a:graphicData uri="http://schemas.openxmlformats.org/drawingml/2006/table">
            <a:tbl>
              <a:tblPr firstRow="1">
                <a:effectLst>
                  <a:innerShdw blurRad="63500" dist="50800" dir="8100000">
                    <a:prstClr val="black">
                      <a:alpha val="50000"/>
                    </a:prstClr>
                  </a:innerShdw>
                </a:effectLst>
                <a:tableStyleId>{8FD4443E-F989-4FC4-A0C8-D5A2AF1F390B}</a:tableStyleId>
              </a:tblPr>
              <a:tblGrid>
                <a:gridCol w="2834005">
                  <a:extLst>
                    <a:ext uri="{9D8B030D-6E8A-4147-A177-3AD203B41FA5}">
                      <a16:colId xmlns:a16="http://schemas.microsoft.com/office/drawing/2014/main" val="20000"/>
                    </a:ext>
                  </a:extLst>
                </a:gridCol>
                <a:gridCol w="2834005">
                  <a:extLst>
                    <a:ext uri="{9D8B030D-6E8A-4147-A177-3AD203B41FA5}">
                      <a16:colId xmlns:a16="http://schemas.microsoft.com/office/drawing/2014/main" val="20001"/>
                    </a:ext>
                  </a:extLst>
                </a:gridCol>
              </a:tblGrid>
              <a:tr h="492475">
                <a:tc gridSpan="2">
                  <a:txBody>
                    <a:bodyPr/>
                    <a:lstStyle/>
                    <a:p>
                      <a:pPr algn="ctr">
                        <a:lnSpc>
                          <a:spcPct val="107000"/>
                        </a:lnSpc>
                        <a:spcAft>
                          <a:spcPts val="0"/>
                        </a:spcAft>
                      </a:pPr>
                      <a:r>
                        <a:rPr lang="pl-PL" sz="1200" dirty="0"/>
                        <a:t>Dom Pomocy Społecznej w Lubuczewie</a:t>
                      </a:r>
                      <a:endParaRPr lang="pl-PL" sz="1100" dirty="0">
                        <a:latin typeface="Calibri"/>
                        <a:ea typeface="Calibri"/>
                        <a:cs typeface="Times New Roman"/>
                      </a:endParaRPr>
                    </a:p>
                  </a:txBody>
                  <a:tcPr marL="68580" marR="68580" marT="0" marB="0" anchor="ctr">
                    <a:solidFill>
                      <a:srgbClr val="C00000"/>
                    </a:solidFill>
                  </a:tcPr>
                </a:tc>
                <a:tc hMerge="1">
                  <a:txBody>
                    <a:bodyPr/>
                    <a:lstStyle/>
                    <a:p>
                      <a:endParaRPr lang="pl-PL"/>
                    </a:p>
                  </a:txBody>
                  <a:tcPr/>
                </a:tc>
                <a:extLst>
                  <a:ext uri="{0D108BD9-81ED-4DB2-BD59-A6C34878D82A}">
                    <a16:rowId xmlns:a16="http://schemas.microsoft.com/office/drawing/2014/main" val="10000"/>
                  </a:ext>
                </a:extLst>
              </a:tr>
              <a:tr h="562917">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4 900 080</a:t>
                      </a:r>
                      <a:endParaRPr lang="pl-PL" sz="1100" b="1" dirty="0">
                        <a:latin typeface="Calibri"/>
                        <a:ea typeface="Calibri"/>
                        <a:cs typeface="Times New Roman"/>
                      </a:endParaRPr>
                    </a:p>
                  </a:txBody>
                  <a:tcPr marL="68580" marR="68580" marT="0" marB="0" anchor="ctr">
                    <a:solidFill>
                      <a:srgbClr val="C00000"/>
                    </a:solidFill>
                  </a:tcPr>
                </a:tc>
                <a:tc>
                  <a:txBody>
                    <a:bodyPr/>
                    <a:lstStyle/>
                    <a:p>
                      <a:pPr algn="ctr">
                        <a:lnSpc>
                          <a:spcPct val="107000"/>
                        </a:lnSpc>
                        <a:spcAft>
                          <a:spcPts val="0"/>
                        </a:spcAft>
                      </a:pPr>
                      <a:r>
                        <a:rPr lang="pl-PL" sz="1100" b="1" dirty="0"/>
                        <a:t>DOCHODY                                  </a:t>
                      </a:r>
                    </a:p>
                    <a:p>
                      <a:pPr algn="ctr">
                        <a:lnSpc>
                          <a:spcPct val="107000"/>
                        </a:lnSpc>
                        <a:spcAft>
                          <a:spcPts val="0"/>
                        </a:spcAft>
                      </a:pPr>
                      <a:r>
                        <a:rPr lang="pl-PL" sz="1100" b="1" dirty="0"/>
                        <a:t>3 800 820</a:t>
                      </a:r>
                      <a:endParaRPr lang="pl-PL" sz="1100" b="1" dirty="0">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1"/>
                  </a:ext>
                </a:extLst>
              </a:tr>
              <a:tr h="562917">
                <a:tc>
                  <a:txBody>
                    <a:bodyPr/>
                    <a:lstStyle/>
                    <a:p>
                      <a:pPr algn="ctr">
                        <a:lnSpc>
                          <a:spcPct val="107000"/>
                        </a:lnSpc>
                        <a:spcAft>
                          <a:spcPts val="0"/>
                        </a:spcAft>
                      </a:pPr>
                      <a:r>
                        <a:rPr lang="pl-PL" sz="1100"/>
                        <a:t>bieżące                                           </a:t>
                      </a:r>
                    </a:p>
                    <a:p>
                      <a:pPr algn="ctr">
                        <a:lnSpc>
                          <a:spcPct val="107000"/>
                        </a:lnSpc>
                        <a:spcAft>
                          <a:spcPts val="0"/>
                        </a:spcAft>
                      </a:pPr>
                      <a:r>
                        <a:rPr lang="pl-PL" sz="1100"/>
                        <a:t>4 844 080</a:t>
                      </a:r>
                      <a:endParaRPr lang="pl-PL" sz="1100">
                        <a:latin typeface="Calibri"/>
                        <a:ea typeface="Calibri"/>
                        <a:cs typeface="Times New Roman"/>
                      </a:endParaRPr>
                    </a:p>
                  </a:txBody>
                  <a:tcPr marL="68580" marR="68580" marT="0" marB="0" anchor="ctr">
                    <a:solidFill>
                      <a:srgbClr val="C00000"/>
                    </a:solidFill>
                  </a:tcPr>
                </a:tc>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3 800 820</a:t>
                      </a:r>
                      <a:endParaRPr lang="pl-PL" sz="1100" dirty="0">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2"/>
                  </a:ext>
                </a:extLst>
              </a:tr>
              <a:tr h="562917">
                <a:tc>
                  <a:txBody>
                    <a:bodyPr/>
                    <a:lstStyle/>
                    <a:p>
                      <a:pPr algn="ctr">
                        <a:lnSpc>
                          <a:spcPct val="107000"/>
                        </a:lnSpc>
                        <a:spcAft>
                          <a:spcPts val="0"/>
                        </a:spcAft>
                      </a:pPr>
                      <a:r>
                        <a:rPr lang="pl-PL" sz="1100"/>
                        <a:t>majątkowe                                           </a:t>
                      </a:r>
                    </a:p>
                    <a:p>
                      <a:pPr algn="ctr">
                        <a:lnSpc>
                          <a:spcPct val="107000"/>
                        </a:lnSpc>
                        <a:spcAft>
                          <a:spcPts val="0"/>
                        </a:spcAft>
                      </a:pPr>
                      <a:r>
                        <a:rPr lang="pl-PL" sz="1100"/>
                        <a:t>56 000</a:t>
                      </a:r>
                      <a:endParaRPr lang="pl-PL" sz="1100">
                        <a:latin typeface="Calibri"/>
                        <a:ea typeface="Calibri"/>
                        <a:cs typeface="Times New Roman"/>
                      </a:endParaRPr>
                    </a:p>
                  </a:txBody>
                  <a:tcPr marL="68580" marR="68580" marT="0" marB="0" anchor="ctr">
                    <a:solidFill>
                      <a:srgbClr val="C00000"/>
                    </a:solidFill>
                  </a:tcP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solidFill>
                      <a:srgbClr val="C0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615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a 18"/>
          <p:cNvGraphicFramePr>
            <a:graphicFrameLocks noGrp="1"/>
          </p:cNvGraphicFramePr>
          <p:nvPr/>
        </p:nvGraphicFramePr>
        <p:xfrm>
          <a:off x="6323330" y="4995544"/>
          <a:ext cx="5754370" cy="1381760"/>
        </p:xfrm>
        <a:graphic>
          <a:graphicData uri="http://schemas.openxmlformats.org/drawingml/2006/table">
            <a:tbl>
              <a:tblPr firstRow="1">
                <a:effectLst>
                  <a:innerShdw blurRad="63500" dist="50800" dir="8100000">
                    <a:prstClr val="black">
                      <a:alpha val="50000"/>
                    </a:prstClr>
                  </a:innerShdw>
                </a:effectLst>
                <a:tableStyleId>{18603FDC-E32A-4AB5-989C-0864C3EAD2B8}</a:tableStyleId>
              </a:tblPr>
              <a:tblGrid>
                <a:gridCol w="2877185">
                  <a:extLst>
                    <a:ext uri="{9D8B030D-6E8A-4147-A177-3AD203B41FA5}">
                      <a16:colId xmlns:a16="http://schemas.microsoft.com/office/drawing/2014/main" val="20000"/>
                    </a:ext>
                  </a:extLst>
                </a:gridCol>
                <a:gridCol w="2877185">
                  <a:extLst>
                    <a:ext uri="{9D8B030D-6E8A-4147-A177-3AD203B41FA5}">
                      <a16:colId xmlns:a16="http://schemas.microsoft.com/office/drawing/2014/main" val="20001"/>
                    </a:ext>
                  </a:extLst>
                </a:gridCol>
              </a:tblGrid>
              <a:tr h="305435">
                <a:tc gridSpan="2">
                  <a:txBody>
                    <a:bodyPr/>
                    <a:lstStyle/>
                    <a:p>
                      <a:pPr algn="ctr">
                        <a:lnSpc>
                          <a:spcPct val="107000"/>
                        </a:lnSpc>
                        <a:spcAft>
                          <a:spcPts val="0"/>
                        </a:spcAft>
                      </a:pPr>
                      <a:r>
                        <a:rPr lang="pl-PL" sz="1200" dirty="0"/>
                        <a:t>Zarząd  Dróg Powiatowych w Słupsku</a:t>
                      </a:r>
                      <a:endParaRPr lang="pl-PL" sz="1100" dirty="0">
                        <a:latin typeface="Calibri"/>
                        <a:ea typeface="Calibri"/>
                        <a:cs typeface="Times New Roman"/>
                      </a:endParaRPr>
                    </a:p>
                  </a:txBody>
                  <a:tcPr marL="68580" marR="68580" marT="0" marB="0" anchor="ctr"/>
                </a:tc>
                <a:tc hMerge="1">
                  <a:txBody>
                    <a:bodyPr/>
                    <a:lstStyle/>
                    <a:p>
                      <a:endParaRPr lang="pl-PL"/>
                    </a:p>
                  </a:txBody>
                  <a:tcPr/>
                </a:tc>
                <a:extLst>
                  <a:ext uri="{0D108BD9-81ED-4DB2-BD59-A6C34878D82A}">
                    <a16:rowId xmlns:a16="http://schemas.microsoft.com/office/drawing/2014/main" val="10000"/>
                  </a:ext>
                </a:extLst>
              </a:tr>
              <a:tr h="305435">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17 840 585</a:t>
                      </a:r>
                      <a:endParaRPr lang="pl-PL" sz="1100" b="1"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b="1" dirty="0"/>
                        <a:t>DOCHODY                                   </a:t>
                      </a:r>
                    </a:p>
                    <a:p>
                      <a:pPr algn="ctr">
                        <a:lnSpc>
                          <a:spcPct val="107000"/>
                        </a:lnSpc>
                        <a:spcAft>
                          <a:spcPts val="0"/>
                        </a:spcAft>
                      </a:pPr>
                      <a:r>
                        <a:rPr lang="pl-PL" sz="1100" b="1" dirty="0"/>
                        <a:t>1 373 786</a:t>
                      </a:r>
                      <a:endParaRPr lang="pl-PL" sz="1100" b="1" dirty="0">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64160">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6 825 585</a:t>
                      </a:r>
                      <a:endParaRPr lang="pl-PL" sz="11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a:t>bieżące                                           </a:t>
                      </a:r>
                    </a:p>
                    <a:p>
                      <a:pPr algn="ctr">
                        <a:lnSpc>
                          <a:spcPct val="107000"/>
                        </a:lnSpc>
                        <a:spcAft>
                          <a:spcPts val="0"/>
                        </a:spcAft>
                      </a:pPr>
                      <a:r>
                        <a:rPr lang="pl-PL" sz="1100"/>
                        <a:t>1 358 786</a:t>
                      </a:r>
                      <a:endParaRPr lang="pl-PL" sz="110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67335">
                <a:tc>
                  <a:txBody>
                    <a:bodyPr/>
                    <a:lstStyle/>
                    <a:p>
                      <a:pPr algn="ctr">
                        <a:lnSpc>
                          <a:spcPct val="107000"/>
                        </a:lnSpc>
                        <a:spcAft>
                          <a:spcPts val="0"/>
                        </a:spcAft>
                      </a:pPr>
                      <a:r>
                        <a:rPr lang="pl-PL" sz="1100" dirty="0"/>
                        <a:t>majątkowe                                   </a:t>
                      </a:r>
                    </a:p>
                    <a:p>
                      <a:pPr algn="ctr">
                        <a:lnSpc>
                          <a:spcPct val="107000"/>
                        </a:lnSpc>
                        <a:spcAft>
                          <a:spcPts val="0"/>
                        </a:spcAft>
                      </a:pPr>
                      <a:r>
                        <a:rPr lang="pl-PL" sz="1100" dirty="0"/>
                        <a:t>11 015 000</a:t>
                      </a:r>
                      <a:endParaRPr lang="pl-PL" sz="11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dirty="0"/>
                        <a:t>majątkowe                                           </a:t>
                      </a:r>
                    </a:p>
                    <a:p>
                      <a:pPr algn="ctr">
                        <a:lnSpc>
                          <a:spcPct val="107000"/>
                        </a:lnSpc>
                        <a:spcAft>
                          <a:spcPts val="0"/>
                        </a:spcAft>
                      </a:pPr>
                      <a:r>
                        <a:rPr lang="pl-PL" sz="1100" dirty="0"/>
                        <a:t>15 000</a:t>
                      </a:r>
                      <a:endParaRPr lang="pl-PL" sz="1100" dirty="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2" name="Tytuł 1"/>
          <p:cNvSpPr>
            <a:spLocks noGrp="1"/>
          </p:cNvSpPr>
          <p:nvPr>
            <p:ph type="title"/>
          </p:nvPr>
        </p:nvSpPr>
        <p:spPr/>
        <p:txBody>
          <a:bodyPr>
            <a:normAutofit/>
          </a:bodyPr>
          <a:lstStyle/>
          <a:p>
            <a:pPr algn="ctr"/>
            <a:r>
              <a:rPr lang="pl-PL" sz="2200" b="1" dirty="0">
                <a:latin typeface="Tahoma" pitchFamily="34" charset="0"/>
                <a:ea typeface="Tahoma" pitchFamily="34" charset="0"/>
                <a:cs typeface="Tahoma" pitchFamily="34" charset="0"/>
              </a:rPr>
              <a:t>PLANOWANE DOCHODY I WYDATKI NA 2019 ROK</a:t>
            </a:r>
            <a:br>
              <a:rPr lang="pl-PL" sz="2200" b="1" dirty="0">
                <a:latin typeface="Tahoma" pitchFamily="34" charset="0"/>
                <a:ea typeface="Tahoma" pitchFamily="34" charset="0"/>
                <a:cs typeface="Tahoma" pitchFamily="34" charset="0"/>
              </a:rPr>
            </a:br>
            <a:r>
              <a:rPr lang="pl-PL" sz="2200" b="1" dirty="0">
                <a:latin typeface="Tahoma" pitchFamily="34" charset="0"/>
                <a:ea typeface="Tahoma" pitchFamily="34" charset="0"/>
                <a:cs typeface="Tahoma" pitchFamily="34" charset="0"/>
              </a:rPr>
              <a:t>Z PODZIAŁEM NA JEDNOSTKI ORGANIZACYJNE POWIATU</a:t>
            </a:r>
            <a:br>
              <a:rPr lang="pl-PL" sz="2200" b="1" dirty="0">
                <a:latin typeface="Tahoma" pitchFamily="34" charset="0"/>
                <a:ea typeface="Tahoma" pitchFamily="34" charset="0"/>
                <a:cs typeface="Tahoma" pitchFamily="34" charset="0"/>
              </a:rPr>
            </a:br>
            <a:br>
              <a:rPr lang="pl-PL" sz="1100" b="1" dirty="0">
                <a:latin typeface="Tahoma" pitchFamily="34" charset="0"/>
                <a:ea typeface="Tahoma" pitchFamily="34" charset="0"/>
                <a:cs typeface="Tahoma" pitchFamily="34" charset="0"/>
              </a:rPr>
            </a:br>
            <a:r>
              <a:rPr lang="pl-PL" sz="2000" b="1" dirty="0">
                <a:latin typeface="Tahoma" pitchFamily="34" charset="0"/>
                <a:ea typeface="Tahoma" pitchFamily="34" charset="0"/>
                <a:cs typeface="Tahoma" pitchFamily="34" charset="0"/>
              </a:rPr>
              <a:t>POZOSTAŁE JEDNOSTKI</a:t>
            </a:r>
            <a:endParaRPr lang="pl-PL" sz="2200" b="1" dirty="0"/>
          </a:p>
        </p:txBody>
      </p:sp>
      <p:graphicFrame>
        <p:nvGraphicFramePr>
          <p:cNvPr id="11" name="Tabela 10"/>
          <p:cNvGraphicFramePr>
            <a:graphicFrameLocks noGrp="1"/>
          </p:cNvGraphicFramePr>
          <p:nvPr>
            <p:extLst>
              <p:ext uri="{D42A27DB-BD31-4B8C-83A1-F6EECF244321}">
                <p14:modId xmlns:p14="http://schemas.microsoft.com/office/powerpoint/2010/main" val="3424610187"/>
              </p:ext>
            </p:extLst>
          </p:nvPr>
        </p:nvGraphicFramePr>
        <p:xfrm>
          <a:off x="408940" y="1776094"/>
          <a:ext cx="5754370" cy="1381760"/>
        </p:xfrm>
        <a:graphic>
          <a:graphicData uri="http://schemas.openxmlformats.org/drawingml/2006/table">
            <a:tbl>
              <a:tblPr firstRow="1">
                <a:effectLst>
                  <a:innerShdw blurRad="63500" dist="50800" dir="8100000">
                    <a:prstClr val="black">
                      <a:alpha val="50000"/>
                    </a:prstClr>
                  </a:innerShdw>
                </a:effectLst>
                <a:tableStyleId>{18603FDC-E32A-4AB5-989C-0864C3EAD2B8}</a:tableStyleId>
              </a:tblPr>
              <a:tblGrid>
                <a:gridCol w="2877185">
                  <a:extLst>
                    <a:ext uri="{9D8B030D-6E8A-4147-A177-3AD203B41FA5}">
                      <a16:colId xmlns:a16="http://schemas.microsoft.com/office/drawing/2014/main" val="20000"/>
                    </a:ext>
                  </a:extLst>
                </a:gridCol>
                <a:gridCol w="2877185">
                  <a:extLst>
                    <a:ext uri="{9D8B030D-6E8A-4147-A177-3AD203B41FA5}">
                      <a16:colId xmlns:a16="http://schemas.microsoft.com/office/drawing/2014/main" val="20001"/>
                    </a:ext>
                  </a:extLst>
                </a:gridCol>
              </a:tblGrid>
              <a:tr h="305435">
                <a:tc gridSpan="2">
                  <a:txBody>
                    <a:bodyPr/>
                    <a:lstStyle/>
                    <a:p>
                      <a:pPr algn="ctr">
                        <a:lnSpc>
                          <a:spcPct val="107000"/>
                        </a:lnSpc>
                        <a:spcAft>
                          <a:spcPts val="0"/>
                        </a:spcAft>
                      </a:pPr>
                      <a:r>
                        <a:rPr lang="pl-PL" sz="1200" dirty="0"/>
                        <a:t>Starostwo Powiatowe w Słupsku</a:t>
                      </a:r>
                      <a:endParaRPr lang="pl-PL" sz="1100" dirty="0">
                        <a:latin typeface="Calibri"/>
                        <a:ea typeface="Calibri"/>
                        <a:cs typeface="Times New Roman"/>
                      </a:endParaRPr>
                    </a:p>
                  </a:txBody>
                  <a:tcPr marL="68580" marR="68580" marT="0" marB="0" anchor="ctr"/>
                </a:tc>
                <a:tc hMerge="1">
                  <a:txBody>
                    <a:bodyPr/>
                    <a:lstStyle/>
                    <a:p>
                      <a:endParaRPr lang="pl-PL"/>
                    </a:p>
                  </a:txBody>
                  <a:tcPr/>
                </a:tc>
                <a:extLst>
                  <a:ext uri="{0D108BD9-81ED-4DB2-BD59-A6C34878D82A}">
                    <a16:rowId xmlns:a16="http://schemas.microsoft.com/office/drawing/2014/main" val="10000"/>
                  </a:ext>
                </a:extLst>
              </a:tr>
              <a:tr h="305435">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23 502 168</a:t>
                      </a:r>
                      <a:endParaRPr lang="pl-PL" sz="1100" b="1"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b="1" dirty="0"/>
                        <a:t>DOCHODY                                   </a:t>
                      </a:r>
                    </a:p>
                    <a:p>
                      <a:pPr algn="ctr">
                        <a:lnSpc>
                          <a:spcPct val="107000"/>
                        </a:lnSpc>
                        <a:spcAft>
                          <a:spcPts val="0"/>
                        </a:spcAft>
                      </a:pPr>
                      <a:r>
                        <a:rPr lang="pl-PL" sz="1100" b="1" dirty="0"/>
                        <a:t>81 318 320</a:t>
                      </a:r>
                      <a:endParaRPr lang="pl-PL" sz="1100" b="1" dirty="0">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64160">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20 387 552</a:t>
                      </a:r>
                      <a:endParaRPr lang="pl-PL" sz="11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76 198 320</a:t>
                      </a:r>
                      <a:endParaRPr lang="pl-PL" sz="1100" dirty="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67335">
                <a:tc>
                  <a:txBody>
                    <a:bodyPr/>
                    <a:lstStyle/>
                    <a:p>
                      <a:pPr algn="ctr">
                        <a:lnSpc>
                          <a:spcPct val="107000"/>
                        </a:lnSpc>
                        <a:spcAft>
                          <a:spcPts val="0"/>
                        </a:spcAft>
                      </a:pPr>
                      <a:r>
                        <a:rPr lang="pl-PL" sz="1100"/>
                        <a:t>majątkowe                                      </a:t>
                      </a:r>
                    </a:p>
                    <a:p>
                      <a:pPr algn="ctr">
                        <a:lnSpc>
                          <a:spcPct val="107000"/>
                        </a:lnSpc>
                        <a:spcAft>
                          <a:spcPts val="0"/>
                        </a:spcAft>
                      </a:pPr>
                      <a:r>
                        <a:rPr lang="pl-PL" sz="1100"/>
                        <a:t>3 114 616</a:t>
                      </a:r>
                      <a:endParaRPr lang="pl-PL" sz="110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dirty="0"/>
                        <a:t>majątkowe                                        </a:t>
                      </a:r>
                    </a:p>
                    <a:p>
                      <a:pPr algn="ctr">
                        <a:lnSpc>
                          <a:spcPct val="107000"/>
                        </a:lnSpc>
                        <a:spcAft>
                          <a:spcPts val="0"/>
                        </a:spcAft>
                      </a:pPr>
                      <a:r>
                        <a:rPr lang="pl-PL" sz="1100" dirty="0"/>
                        <a:t>5 120 000</a:t>
                      </a:r>
                      <a:endParaRPr lang="pl-PL" sz="1100" dirty="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14" name="Tabela 13"/>
          <p:cNvGraphicFramePr>
            <a:graphicFrameLocks noGrp="1"/>
          </p:cNvGraphicFramePr>
          <p:nvPr/>
        </p:nvGraphicFramePr>
        <p:xfrm>
          <a:off x="6257290" y="1785619"/>
          <a:ext cx="5754370" cy="1381760"/>
        </p:xfrm>
        <a:graphic>
          <a:graphicData uri="http://schemas.openxmlformats.org/drawingml/2006/table">
            <a:tbl>
              <a:tblPr firstRow="1">
                <a:effectLst>
                  <a:innerShdw blurRad="63500" dist="50800" dir="8100000">
                    <a:prstClr val="black">
                      <a:alpha val="50000"/>
                    </a:prstClr>
                  </a:innerShdw>
                </a:effectLst>
                <a:tableStyleId>{18603FDC-E32A-4AB5-989C-0864C3EAD2B8}</a:tableStyleId>
              </a:tblPr>
              <a:tblGrid>
                <a:gridCol w="2877185">
                  <a:extLst>
                    <a:ext uri="{9D8B030D-6E8A-4147-A177-3AD203B41FA5}">
                      <a16:colId xmlns:a16="http://schemas.microsoft.com/office/drawing/2014/main" val="20000"/>
                    </a:ext>
                  </a:extLst>
                </a:gridCol>
                <a:gridCol w="2877185">
                  <a:extLst>
                    <a:ext uri="{9D8B030D-6E8A-4147-A177-3AD203B41FA5}">
                      <a16:colId xmlns:a16="http://schemas.microsoft.com/office/drawing/2014/main" val="20001"/>
                    </a:ext>
                  </a:extLst>
                </a:gridCol>
              </a:tblGrid>
              <a:tr h="305435">
                <a:tc gridSpan="2">
                  <a:txBody>
                    <a:bodyPr/>
                    <a:lstStyle/>
                    <a:p>
                      <a:pPr algn="ctr">
                        <a:lnSpc>
                          <a:spcPct val="107000"/>
                        </a:lnSpc>
                        <a:spcAft>
                          <a:spcPts val="0"/>
                        </a:spcAft>
                      </a:pPr>
                      <a:r>
                        <a:rPr lang="pl-PL" sz="1200" dirty="0"/>
                        <a:t>Centrum Administracyjne Domów dla Dzieci w Ustce</a:t>
                      </a:r>
                      <a:endParaRPr lang="pl-PL" sz="1100" dirty="0">
                        <a:latin typeface="Calibri"/>
                        <a:ea typeface="Calibri"/>
                        <a:cs typeface="Times New Roman"/>
                      </a:endParaRPr>
                    </a:p>
                  </a:txBody>
                  <a:tcPr marL="68580" marR="68580" marT="0" marB="0" anchor="ctr"/>
                </a:tc>
                <a:tc hMerge="1">
                  <a:txBody>
                    <a:bodyPr/>
                    <a:lstStyle/>
                    <a:p>
                      <a:endParaRPr lang="pl-PL"/>
                    </a:p>
                  </a:txBody>
                  <a:tcPr/>
                </a:tc>
                <a:extLst>
                  <a:ext uri="{0D108BD9-81ED-4DB2-BD59-A6C34878D82A}">
                    <a16:rowId xmlns:a16="http://schemas.microsoft.com/office/drawing/2014/main" val="10000"/>
                  </a:ext>
                </a:extLst>
              </a:tr>
              <a:tr h="305435">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3 140 928</a:t>
                      </a:r>
                      <a:endParaRPr lang="pl-PL" sz="1100" b="1"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b="1" dirty="0"/>
                        <a:t>DOCHODY                                            800</a:t>
                      </a:r>
                      <a:endParaRPr lang="pl-PL" sz="1100" b="1" dirty="0">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64160">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3 140 928</a:t>
                      </a:r>
                      <a:endParaRPr lang="pl-PL" sz="11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dirty="0"/>
                        <a:t>bieżące                                                     800</a:t>
                      </a:r>
                      <a:endParaRPr lang="pl-PL" sz="1100" dirty="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67335">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16" name="Tabela 15"/>
          <p:cNvGraphicFramePr>
            <a:graphicFrameLocks noGrp="1"/>
          </p:cNvGraphicFramePr>
          <p:nvPr/>
        </p:nvGraphicFramePr>
        <p:xfrm>
          <a:off x="408940" y="3404869"/>
          <a:ext cx="5754370" cy="1381760"/>
        </p:xfrm>
        <a:graphic>
          <a:graphicData uri="http://schemas.openxmlformats.org/drawingml/2006/table">
            <a:tbl>
              <a:tblPr firstRow="1">
                <a:effectLst>
                  <a:innerShdw blurRad="63500" dist="50800" dir="8100000">
                    <a:prstClr val="black">
                      <a:alpha val="50000"/>
                    </a:prstClr>
                  </a:innerShdw>
                </a:effectLst>
                <a:tableStyleId>{18603FDC-E32A-4AB5-989C-0864C3EAD2B8}</a:tableStyleId>
              </a:tblPr>
              <a:tblGrid>
                <a:gridCol w="2877185">
                  <a:extLst>
                    <a:ext uri="{9D8B030D-6E8A-4147-A177-3AD203B41FA5}">
                      <a16:colId xmlns:a16="http://schemas.microsoft.com/office/drawing/2014/main" val="20000"/>
                    </a:ext>
                  </a:extLst>
                </a:gridCol>
                <a:gridCol w="2877185">
                  <a:extLst>
                    <a:ext uri="{9D8B030D-6E8A-4147-A177-3AD203B41FA5}">
                      <a16:colId xmlns:a16="http://schemas.microsoft.com/office/drawing/2014/main" val="20001"/>
                    </a:ext>
                  </a:extLst>
                </a:gridCol>
              </a:tblGrid>
              <a:tr h="305435">
                <a:tc gridSpan="2">
                  <a:txBody>
                    <a:bodyPr/>
                    <a:lstStyle/>
                    <a:p>
                      <a:pPr algn="ctr">
                        <a:lnSpc>
                          <a:spcPct val="107000"/>
                        </a:lnSpc>
                        <a:spcAft>
                          <a:spcPts val="0"/>
                        </a:spcAft>
                      </a:pPr>
                      <a:r>
                        <a:rPr lang="pl-PL" sz="1200" dirty="0"/>
                        <a:t>Powiatowe Centrum Pomocy Rodzinie  w Słupsku</a:t>
                      </a:r>
                      <a:endParaRPr lang="pl-PL" sz="1100" dirty="0">
                        <a:latin typeface="Calibri"/>
                        <a:ea typeface="Calibri"/>
                        <a:cs typeface="Times New Roman"/>
                      </a:endParaRPr>
                    </a:p>
                  </a:txBody>
                  <a:tcPr marL="68580" marR="68580" marT="0" marB="0" anchor="ctr"/>
                </a:tc>
                <a:tc hMerge="1">
                  <a:txBody>
                    <a:bodyPr/>
                    <a:lstStyle/>
                    <a:p>
                      <a:endParaRPr lang="pl-PL"/>
                    </a:p>
                  </a:txBody>
                  <a:tcPr/>
                </a:tc>
                <a:extLst>
                  <a:ext uri="{0D108BD9-81ED-4DB2-BD59-A6C34878D82A}">
                    <a16:rowId xmlns:a16="http://schemas.microsoft.com/office/drawing/2014/main" val="10000"/>
                  </a:ext>
                </a:extLst>
              </a:tr>
              <a:tr h="305435">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7 805 122</a:t>
                      </a:r>
                      <a:endParaRPr lang="pl-PL" sz="1100" b="1"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b="1" dirty="0"/>
                        <a:t>DOCHODY                                   </a:t>
                      </a:r>
                    </a:p>
                    <a:p>
                      <a:pPr algn="ctr">
                        <a:lnSpc>
                          <a:spcPct val="107000"/>
                        </a:lnSpc>
                        <a:spcAft>
                          <a:spcPts val="0"/>
                        </a:spcAft>
                      </a:pPr>
                      <a:r>
                        <a:rPr lang="pl-PL" sz="1100" b="1" dirty="0"/>
                        <a:t>3 049 572</a:t>
                      </a:r>
                      <a:endParaRPr lang="pl-PL" sz="1100" b="1" dirty="0">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64160">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7 805 122</a:t>
                      </a:r>
                      <a:endParaRPr lang="pl-PL" sz="11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a:t>bieżące                                           </a:t>
                      </a:r>
                    </a:p>
                    <a:p>
                      <a:pPr algn="ctr">
                        <a:lnSpc>
                          <a:spcPct val="107000"/>
                        </a:lnSpc>
                        <a:spcAft>
                          <a:spcPts val="0"/>
                        </a:spcAft>
                      </a:pPr>
                      <a:r>
                        <a:rPr lang="pl-PL" sz="1100"/>
                        <a:t>3 049 572</a:t>
                      </a:r>
                      <a:endParaRPr lang="pl-PL" sz="110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67335">
                <a:tc>
                  <a:txBody>
                    <a:bodyPr/>
                    <a:lstStyle/>
                    <a:p>
                      <a:pPr algn="ctr">
                        <a:lnSpc>
                          <a:spcPct val="107000"/>
                        </a:lnSpc>
                        <a:spcAft>
                          <a:spcPts val="0"/>
                        </a:spcAft>
                      </a:pPr>
                      <a:r>
                        <a:rPr lang="pl-PL" sz="1100"/>
                        <a:t>majątkowe                                                    0</a:t>
                      </a:r>
                      <a:endParaRPr lang="pl-PL" sz="110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17" name="Tabela 16"/>
          <p:cNvGraphicFramePr>
            <a:graphicFrameLocks noGrp="1"/>
          </p:cNvGraphicFramePr>
          <p:nvPr/>
        </p:nvGraphicFramePr>
        <p:xfrm>
          <a:off x="418465" y="4986019"/>
          <a:ext cx="5754370" cy="1381760"/>
        </p:xfrm>
        <a:graphic>
          <a:graphicData uri="http://schemas.openxmlformats.org/drawingml/2006/table">
            <a:tbl>
              <a:tblPr firstRow="1">
                <a:effectLst>
                  <a:innerShdw blurRad="63500" dist="50800" dir="8100000">
                    <a:prstClr val="black">
                      <a:alpha val="50000"/>
                    </a:prstClr>
                  </a:innerShdw>
                </a:effectLst>
                <a:tableStyleId>{18603FDC-E32A-4AB5-989C-0864C3EAD2B8}</a:tableStyleId>
              </a:tblPr>
              <a:tblGrid>
                <a:gridCol w="2877185">
                  <a:extLst>
                    <a:ext uri="{9D8B030D-6E8A-4147-A177-3AD203B41FA5}">
                      <a16:colId xmlns:a16="http://schemas.microsoft.com/office/drawing/2014/main" val="20000"/>
                    </a:ext>
                  </a:extLst>
                </a:gridCol>
                <a:gridCol w="2877185">
                  <a:extLst>
                    <a:ext uri="{9D8B030D-6E8A-4147-A177-3AD203B41FA5}">
                      <a16:colId xmlns:a16="http://schemas.microsoft.com/office/drawing/2014/main" val="20001"/>
                    </a:ext>
                  </a:extLst>
                </a:gridCol>
              </a:tblGrid>
              <a:tr h="305435">
                <a:tc gridSpan="2">
                  <a:txBody>
                    <a:bodyPr/>
                    <a:lstStyle/>
                    <a:p>
                      <a:pPr algn="ctr">
                        <a:lnSpc>
                          <a:spcPct val="107000"/>
                        </a:lnSpc>
                        <a:spcAft>
                          <a:spcPts val="0"/>
                        </a:spcAft>
                      </a:pPr>
                      <a:r>
                        <a:rPr lang="pl-PL" sz="1200" dirty="0"/>
                        <a:t>Powiatowy Urząd Pracy w Słupsku</a:t>
                      </a:r>
                      <a:endParaRPr lang="pl-PL" sz="1100" dirty="0">
                        <a:latin typeface="Calibri"/>
                        <a:ea typeface="Calibri"/>
                        <a:cs typeface="Times New Roman"/>
                      </a:endParaRPr>
                    </a:p>
                  </a:txBody>
                  <a:tcPr marL="68580" marR="68580" marT="0" marB="0" anchor="ctr"/>
                </a:tc>
                <a:tc hMerge="1">
                  <a:txBody>
                    <a:bodyPr/>
                    <a:lstStyle/>
                    <a:p>
                      <a:endParaRPr lang="pl-PL"/>
                    </a:p>
                  </a:txBody>
                  <a:tcPr/>
                </a:tc>
                <a:extLst>
                  <a:ext uri="{0D108BD9-81ED-4DB2-BD59-A6C34878D82A}">
                    <a16:rowId xmlns:a16="http://schemas.microsoft.com/office/drawing/2014/main" val="10000"/>
                  </a:ext>
                </a:extLst>
              </a:tr>
              <a:tr h="305435">
                <a:tc>
                  <a:txBody>
                    <a:bodyPr/>
                    <a:lstStyle/>
                    <a:p>
                      <a:pPr algn="ctr">
                        <a:lnSpc>
                          <a:spcPct val="107000"/>
                        </a:lnSpc>
                        <a:spcAft>
                          <a:spcPts val="0"/>
                        </a:spcAft>
                      </a:pPr>
                      <a:r>
                        <a:rPr lang="pl-PL" sz="1100" b="1" dirty="0"/>
                        <a:t>WYDATKI</a:t>
                      </a:r>
                    </a:p>
                    <a:p>
                      <a:pPr algn="ctr">
                        <a:lnSpc>
                          <a:spcPct val="107000"/>
                        </a:lnSpc>
                        <a:spcAft>
                          <a:spcPts val="0"/>
                        </a:spcAft>
                      </a:pPr>
                      <a:r>
                        <a:rPr lang="pl-PL" sz="1100" b="1" dirty="0"/>
                        <a:t>8 056 917</a:t>
                      </a:r>
                      <a:endParaRPr lang="pl-PL" sz="1100" b="1"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b="1" dirty="0"/>
                        <a:t>DOCHODY</a:t>
                      </a:r>
                    </a:p>
                    <a:p>
                      <a:pPr algn="ctr">
                        <a:lnSpc>
                          <a:spcPct val="107000"/>
                        </a:lnSpc>
                        <a:spcAft>
                          <a:spcPts val="0"/>
                        </a:spcAft>
                      </a:pPr>
                      <a:r>
                        <a:rPr lang="pl-PL" sz="1100" b="1" dirty="0"/>
                        <a:t>79 614</a:t>
                      </a:r>
                      <a:endParaRPr lang="pl-PL" sz="1100" b="1" dirty="0">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64160">
                <a:tc>
                  <a:txBody>
                    <a:bodyPr/>
                    <a:lstStyle/>
                    <a:p>
                      <a:pPr algn="ctr">
                        <a:lnSpc>
                          <a:spcPct val="107000"/>
                        </a:lnSpc>
                        <a:spcAft>
                          <a:spcPts val="0"/>
                        </a:spcAft>
                      </a:pPr>
                      <a:r>
                        <a:rPr lang="pl-PL" sz="1100" dirty="0"/>
                        <a:t>bieżące</a:t>
                      </a:r>
                    </a:p>
                    <a:p>
                      <a:pPr algn="ctr">
                        <a:lnSpc>
                          <a:spcPct val="107000"/>
                        </a:lnSpc>
                        <a:spcAft>
                          <a:spcPts val="0"/>
                        </a:spcAft>
                      </a:pPr>
                      <a:r>
                        <a:rPr lang="pl-PL" sz="1100" dirty="0"/>
                        <a:t>8 031 917</a:t>
                      </a:r>
                      <a:endParaRPr lang="pl-PL" sz="11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dirty="0"/>
                        <a:t>bieżące</a:t>
                      </a:r>
                    </a:p>
                    <a:p>
                      <a:pPr algn="ctr">
                        <a:lnSpc>
                          <a:spcPct val="107000"/>
                        </a:lnSpc>
                        <a:spcAft>
                          <a:spcPts val="0"/>
                        </a:spcAft>
                      </a:pPr>
                      <a:r>
                        <a:rPr lang="pl-PL" sz="1100" dirty="0"/>
                        <a:t>79 614</a:t>
                      </a:r>
                      <a:endParaRPr lang="pl-PL" sz="1100" dirty="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67335">
                <a:tc>
                  <a:txBody>
                    <a:bodyPr/>
                    <a:lstStyle/>
                    <a:p>
                      <a:pPr algn="ctr">
                        <a:lnSpc>
                          <a:spcPct val="107000"/>
                        </a:lnSpc>
                        <a:spcAft>
                          <a:spcPts val="0"/>
                        </a:spcAft>
                      </a:pPr>
                      <a:r>
                        <a:rPr lang="pl-PL" sz="1100"/>
                        <a:t>majątkowe</a:t>
                      </a:r>
                    </a:p>
                    <a:p>
                      <a:pPr algn="ctr">
                        <a:lnSpc>
                          <a:spcPct val="107000"/>
                        </a:lnSpc>
                        <a:spcAft>
                          <a:spcPts val="0"/>
                        </a:spcAft>
                      </a:pPr>
                      <a:r>
                        <a:rPr lang="pl-PL" sz="1100"/>
                        <a:t>25 000</a:t>
                      </a:r>
                      <a:endParaRPr lang="pl-PL" sz="110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18" name="Tabela 17"/>
          <p:cNvGraphicFramePr>
            <a:graphicFrameLocks noGrp="1"/>
          </p:cNvGraphicFramePr>
          <p:nvPr/>
        </p:nvGraphicFramePr>
        <p:xfrm>
          <a:off x="6323330" y="3395344"/>
          <a:ext cx="5754370" cy="1381760"/>
        </p:xfrm>
        <a:graphic>
          <a:graphicData uri="http://schemas.openxmlformats.org/drawingml/2006/table">
            <a:tbl>
              <a:tblPr firstRow="1">
                <a:effectLst>
                  <a:innerShdw blurRad="63500" dist="50800" dir="8100000">
                    <a:prstClr val="black">
                      <a:alpha val="50000"/>
                    </a:prstClr>
                  </a:innerShdw>
                </a:effectLst>
                <a:tableStyleId>{18603FDC-E32A-4AB5-989C-0864C3EAD2B8}</a:tableStyleId>
              </a:tblPr>
              <a:tblGrid>
                <a:gridCol w="2877185">
                  <a:extLst>
                    <a:ext uri="{9D8B030D-6E8A-4147-A177-3AD203B41FA5}">
                      <a16:colId xmlns:a16="http://schemas.microsoft.com/office/drawing/2014/main" val="20000"/>
                    </a:ext>
                  </a:extLst>
                </a:gridCol>
                <a:gridCol w="2877185">
                  <a:extLst>
                    <a:ext uri="{9D8B030D-6E8A-4147-A177-3AD203B41FA5}">
                      <a16:colId xmlns:a16="http://schemas.microsoft.com/office/drawing/2014/main" val="20001"/>
                    </a:ext>
                  </a:extLst>
                </a:gridCol>
              </a:tblGrid>
              <a:tr h="305435">
                <a:tc gridSpan="2">
                  <a:txBody>
                    <a:bodyPr/>
                    <a:lstStyle/>
                    <a:p>
                      <a:pPr algn="ctr">
                        <a:lnSpc>
                          <a:spcPct val="107000"/>
                        </a:lnSpc>
                        <a:spcAft>
                          <a:spcPts val="0"/>
                        </a:spcAft>
                      </a:pPr>
                      <a:r>
                        <a:rPr lang="pl-PL" sz="1200" dirty="0"/>
                        <a:t>Powiatowy Inspektor Nadzoru Budowlanego w Słupsku</a:t>
                      </a:r>
                      <a:endParaRPr lang="pl-PL" sz="1100" dirty="0">
                        <a:latin typeface="Calibri"/>
                        <a:ea typeface="Calibri"/>
                        <a:cs typeface="Times New Roman"/>
                      </a:endParaRPr>
                    </a:p>
                  </a:txBody>
                  <a:tcPr marL="68580" marR="68580" marT="0" marB="0" anchor="ctr"/>
                </a:tc>
                <a:tc hMerge="1">
                  <a:txBody>
                    <a:bodyPr/>
                    <a:lstStyle/>
                    <a:p>
                      <a:endParaRPr lang="pl-PL"/>
                    </a:p>
                  </a:txBody>
                  <a:tcPr/>
                </a:tc>
                <a:extLst>
                  <a:ext uri="{0D108BD9-81ED-4DB2-BD59-A6C34878D82A}">
                    <a16:rowId xmlns:a16="http://schemas.microsoft.com/office/drawing/2014/main" val="10000"/>
                  </a:ext>
                </a:extLst>
              </a:tr>
              <a:tr h="305435">
                <a:tc>
                  <a:txBody>
                    <a:bodyPr/>
                    <a:lstStyle/>
                    <a:p>
                      <a:pPr algn="ctr">
                        <a:lnSpc>
                          <a:spcPct val="107000"/>
                        </a:lnSpc>
                        <a:spcAft>
                          <a:spcPts val="0"/>
                        </a:spcAft>
                      </a:pPr>
                      <a:r>
                        <a:rPr lang="pl-PL" sz="1100" b="1" dirty="0"/>
                        <a:t>WYDATKI                                      </a:t>
                      </a:r>
                    </a:p>
                    <a:p>
                      <a:pPr algn="ctr">
                        <a:lnSpc>
                          <a:spcPct val="107000"/>
                        </a:lnSpc>
                        <a:spcAft>
                          <a:spcPts val="0"/>
                        </a:spcAft>
                      </a:pPr>
                      <a:r>
                        <a:rPr lang="pl-PL" sz="1100" b="1" dirty="0"/>
                        <a:t>496 000</a:t>
                      </a:r>
                      <a:endParaRPr lang="pl-PL" sz="1100" b="1"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b="1" dirty="0"/>
                        <a:t>DOCHODY                                              50</a:t>
                      </a:r>
                      <a:endParaRPr lang="pl-PL" sz="1100" b="1" dirty="0">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64160">
                <a:tc>
                  <a:txBody>
                    <a:bodyPr/>
                    <a:lstStyle/>
                    <a:p>
                      <a:pPr algn="ctr">
                        <a:lnSpc>
                          <a:spcPct val="107000"/>
                        </a:lnSpc>
                        <a:spcAft>
                          <a:spcPts val="0"/>
                        </a:spcAft>
                      </a:pPr>
                      <a:r>
                        <a:rPr lang="pl-PL" sz="1100" dirty="0"/>
                        <a:t>bieżące                                             </a:t>
                      </a:r>
                    </a:p>
                    <a:p>
                      <a:pPr algn="ctr">
                        <a:lnSpc>
                          <a:spcPct val="107000"/>
                        </a:lnSpc>
                        <a:spcAft>
                          <a:spcPts val="0"/>
                        </a:spcAft>
                      </a:pPr>
                      <a:r>
                        <a:rPr lang="pl-PL" sz="1100" dirty="0"/>
                        <a:t> 496 000</a:t>
                      </a:r>
                      <a:endParaRPr lang="pl-PL" sz="11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a:t>bieżące                                                       50</a:t>
                      </a:r>
                      <a:endParaRPr lang="pl-PL" sz="110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67335">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pl-PL" sz="1100" dirty="0"/>
                        <a:t>majątkowe                                                    0</a:t>
                      </a:r>
                      <a:endParaRPr lang="pl-PL" sz="1100" dirty="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774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38200" y="365125"/>
            <a:ext cx="10515600" cy="1123433"/>
          </a:xfrm>
        </p:spPr>
        <p:txBody>
          <a:bodyPr>
            <a:normAutofit/>
          </a:bodyPr>
          <a:lstStyle/>
          <a:p>
            <a:pPr algn="ctr"/>
            <a:r>
              <a:rPr lang="pl-PL" sz="2200" b="1" dirty="0"/>
              <a:t>PROJEKT PLANU FINANSOWEGO CENTRUM EDUKACJI REGIONALNEJ     </a:t>
            </a:r>
            <a:br>
              <a:rPr lang="pl-PL" sz="2200" dirty="0"/>
            </a:br>
            <a:endParaRPr lang="pl-PL" sz="2200" dirty="0"/>
          </a:p>
        </p:txBody>
      </p:sp>
      <p:graphicFrame>
        <p:nvGraphicFramePr>
          <p:cNvPr id="7" name="Tabela 6"/>
          <p:cNvGraphicFramePr>
            <a:graphicFrameLocks noGrp="1"/>
          </p:cNvGraphicFramePr>
          <p:nvPr>
            <p:extLst>
              <p:ext uri="{D42A27DB-BD31-4B8C-83A1-F6EECF244321}">
                <p14:modId xmlns:p14="http://schemas.microsoft.com/office/powerpoint/2010/main" val="979199685"/>
              </p:ext>
            </p:extLst>
          </p:nvPr>
        </p:nvGraphicFramePr>
        <p:xfrm>
          <a:off x="180753" y="1307801"/>
          <a:ext cx="11476297" cy="2049128"/>
        </p:xfrm>
        <a:graphic>
          <a:graphicData uri="http://schemas.openxmlformats.org/drawingml/2006/table">
            <a:tbl>
              <a:tblPr firstRow="1" bandRow="1">
                <a:tableStyleId>{D113A9D2-9D6B-4929-AA2D-F23B5EE8CBE7}</a:tableStyleId>
              </a:tblPr>
              <a:tblGrid>
                <a:gridCol w="4881222">
                  <a:extLst>
                    <a:ext uri="{9D8B030D-6E8A-4147-A177-3AD203B41FA5}">
                      <a16:colId xmlns:a16="http://schemas.microsoft.com/office/drawing/2014/main" val="20001"/>
                    </a:ext>
                  </a:extLst>
                </a:gridCol>
                <a:gridCol w="2030588">
                  <a:extLst>
                    <a:ext uri="{9D8B030D-6E8A-4147-A177-3AD203B41FA5}">
                      <a16:colId xmlns:a16="http://schemas.microsoft.com/office/drawing/2014/main" val="20002"/>
                    </a:ext>
                  </a:extLst>
                </a:gridCol>
                <a:gridCol w="2342987">
                  <a:extLst>
                    <a:ext uri="{9D8B030D-6E8A-4147-A177-3AD203B41FA5}">
                      <a16:colId xmlns:a16="http://schemas.microsoft.com/office/drawing/2014/main" val="20003"/>
                    </a:ext>
                  </a:extLst>
                </a:gridCol>
                <a:gridCol w="1319016">
                  <a:extLst>
                    <a:ext uri="{9D8B030D-6E8A-4147-A177-3AD203B41FA5}">
                      <a16:colId xmlns:a16="http://schemas.microsoft.com/office/drawing/2014/main" val="20004"/>
                    </a:ext>
                  </a:extLst>
                </a:gridCol>
                <a:gridCol w="902484">
                  <a:extLst>
                    <a:ext uri="{9D8B030D-6E8A-4147-A177-3AD203B41FA5}">
                      <a16:colId xmlns:a16="http://schemas.microsoft.com/office/drawing/2014/main" val="20005"/>
                    </a:ext>
                  </a:extLst>
                </a:gridCol>
              </a:tblGrid>
              <a:tr h="864568">
                <a:tc>
                  <a:txBody>
                    <a:bodyPr/>
                    <a:lstStyle/>
                    <a:p>
                      <a:pPr algn="ctr" fontAlgn="ctr"/>
                      <a:r>
                        <a:rPr lang="pl-PL" sz="1400" u="none" strike="noStrike" dirty="0"/>
                        <a:t>Treść</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a:t>Plan na 2018 r.</a:t>
                      </a:r>
                      <a:br>
                        <a:rPr lang="pl-PL" sz="1400" u="none" strike="noStrike"/>
                      </a:br>
                      <a:r>
                        <a:rPr lang="pl-PL" sz="1400" u="none" strike="noStrike"/>
                        <a:t>(na 30.09.2018 r.)</a:t>
                      </a:r>
                      <a:endParaRPr lang="pl-PL" sz="1400" b="1" i="0" u="none" strike="noStrike">
                        <a:solidFill>
                          <a:srgbClr val="000000"/>
                        </a:solidFill>
                        <a:latin typeface="+mn-lt"/>
                      </a:endParaRPr>
                    </a:p>
                  </a:txBody>
                  <a:tcPr marL="8952" marR="8952" marT="8952" marB="0" anchor="ctr"/>
                </a:tc>
                <a:tc>
                  <a:txBody>
                    <a:bodyPr/>
                    <a:lstStyle/>
                    <a:p>
                      <a:pPr algn="ctr" fontAlgn="ctr"/>
                      <a:r>
                        <a:rPr lang="pl-PL" sz="1400" u="none" strike="noStrike"/>
                        <a:t>Przewidywane wykonanie w 2018 r.</a:t>
                      </a:r>
                      <a:endParaRPr lang="pl-PL" sz="1400" b="1" i="0" u="none" strike="noStrike">
                        <a:solidFill>
                          <a:srgbClr val="000000"/>
                        </a:solidFill>
                        <a:latin typeface="+mn-lt"/>
                      </a:endParaRPr>
                    </a:p>
                  </a:txBody>
                  <a:tcPr marL="8952" marR="8952" marT="8952" marB="0" anchor="ctr"/>
                </a:tc>
                <a:tc>
                  <a:txBody>
                    <a:bodyPr/>
                    <a:lstStyle/>
                    <a:p>
                      <a:pPr algn="ctr" fontAlgn="ctr"/>
                      <a:r>
                        <a:rPr lang="pl-PL" sz="1400" u="none" strike="noStrike"/>
                        <a:t>Projekt planu  na 2019 r.</a:t>
                      </a:r>
                      <a:endParaRPr lang="pl-PL" sz="1400" b="1" i="0" u="none" strike="noStrike">
                        <a:solidFill>
                          <a:srgbClr val="000000"/>
                        </a:solidFill>
                        <a:latin typeface="+mn-lt"/>
                      </a:endParaRPr>
                    </a:p>
                  </a:txBody>
                  <a:tcPr marL="8952" marR="8952" marT="8952" marB="0" anchor="ctr"/>
                </a:tc>
                <a:tc>
                  <a:txBody>
                    <a:bodyPr/>
                    <a:lstStyle/>
                    <a:p>
                      <a:pPr algn="ctr" fontAlgn="ctr"/>
                      <a:r>
                        <a:rPr lang="pl-PL" sz="1400" u="none" strike="noStrike"/>
                        <a:t>%                          (kol. 5/4)</a:t>
                      </a:r>
                      <a:endParaRPr lang="pl-PL" sz="1400" b="1" i="0" u="none" strike="noStrike">
                        <a:solidFill>
                          <a:srgbClr val="000000"/>
                        </a:solidFill>
                        <a:latin typeface="+mn-lt"/>
                      </a:endParaRPr>
                    </a:p>
                  </a:txBody>
                  <a:tcPr marL="8952" marR="8952" marT="8952" marB="0" anchor="ctr"/>
                </a:tc>
                <a:extLst>
                  <a:ext uri="{0D108BD9-81ED-4DB2-BD59-A6C34878D82A}">
                    <a16:rowId xmlns:a16="http://schemas.microsoft.com/office/drawing/2014/main" val="10000"/>
                  </a:ext>
                </a:extLst>
              </a:tr>
              <a:tr h="296140">
                <a:tc>
                  <a:txBody>
                    <a:bodyPr/>
                    <a:lstStyle/>
                    <a:p>
                      <a:pPr algn="l" fontAlgn="ctr"/>
                      <a:r>
                        <a:rPr lang="pl-PL" sz="1400" u="none" strike="noStrike" dirty="0"/>
                        <a:t>PRZYCHODY OGÓŁEM,  w tym:</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251 500</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251 500</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242 000</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96,22</a:t>
                      </a:r>
                      <a:endParaRPr lang="pl-PL" sz="1400" b="1" i="0" u="none" strike="noStrike" dirty="0">
                        <a:solidFill>
                          <a:srgbClr val="000000"/>
                        </a:solidFill>
                        <a:latin typeface="+mn-lt"/>
                      </a:endParaRPr>
                    </a:p>
                  </a:txBody>
                  <a:tcPr marL="8952" marR="8952" marT="8952" marB="0" anchor="ctr"/>
                </a:tc>
                <a:extLst>
                  <a:ext uri="{0D108BD9-81ED-4DB2-BD59-A6C34878D82A}">
                    <a16:rowId xmlns:a16="http://schemas.microsoft.com/office/drawing/2014/main" val="10003"/>
                  </a:ext>
                </a:extLst>
              </a:tr>
              <a:tr h="296140">
                <a:tc>
                  <a:txBody>
                    <a:bodyPr/>
                    <a:lstStyle/>
                    <a:p>
                      <a:pPr algn="l" fontAlgn="ctr"/>
                      <a:r>
                        <a:rPr lang="pl-PL" sz="1400" u="none" strike="noStrike" dirty="0"/>
                        <a:t>przychody z prowadzonej działalności</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251 500</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a:t>251 500</a:t>
                      </a:r>
                      <a:endParaRPr lang="pl-PL" sz="1400" b="1" i="0" u="none" strike="noStrike">
                        <a:solidFill>
                          <a:srgbClr val="000000"/>
                        </a:solidFill>
                        <a:latin typeface="+mn-lt"/>
                      </a:endParaRPr>
                    </a:p>
                  </a:txBody>
                  <a:tcPr marL="8952" marR="8952" marT="8952" marB="0" anchor="ctr"/>
                </a:tc>
                <a:tc>
                  <a:txBody>
                    <a:bodyPr/>
                    <a:lstStyle/>
                    <a:p>
                      <a:pPr algn="ctr" fontAlgn="ctr"/>
                      <a:r>
                        <a:rPr lang="pl-PL" sz="1400" u="none" strike="noStrike"/>
                        <a:t>242 000</a:t>
                      </a:r>
                      <a:endParaRPr lang="pl-PL" sz="1400" b="1" i="0" u="none" strike="noStrike">
                        <a:solidFill>
                          <a:srgbClr val="000000"/>
                        </a:solidFill>
                        <a:latin typeface="+mn-lt"/>
                      </a:endParaRPr>
                    </a:p>
                  </a:txBody>
                  <a:tcPr marL="8952" marR="8952" marT="8952" marB="0" anchor="ctr"/>
                </a:tc>
                <a:tc>
                  <a:txBody>
                    <a:bodyPr/>
                    <a:lstStyle/>
                    <a:p>
                      <a:pPr algn="ctr" fontAlgn="ctr"/>
                      <a:r>
                        <a:rPr lang="pl-PL" sz="1400" u="none" strike="noStrike"/>
                        <a:t>104,32</a:t>
                      </a:r>
                      <a:endParaRPr lang="pl-PL" sz="1400" b="1" i="0" u="none" strike="noStrike">
                        <a:solidFill>
                          <a:srgbClr val="000000"/>
                        </a:solidFill>
                        <a:latin typeface="+mn-lt"/>
                      </a:endParaRPr>
                    </a:p>
                  </a:txBody>
                  <a:tcPr marL="8952" marR="8952" marT="8952" marB="0" anchor="ctr"/>
                </a:tc>
                <a:extLst>
                  <a:ext uri="{0D108BD9-81ED-4DB2-BD59-A6C34878D82A}">
                    <a16:rowId xmlns:a16="http://schemas.microsoft.com/office/drawing/2014/main" val="10004"/>
                  </a:ext>
                </a:extLst>
              </a:tr>
              <a:tr h="296140">
                <a:tc>
                  <a:txBody>
                    <a:bodyPr/>
                    <a:lstStyle/>
                    <a:p>
                      <a:pPr algn="l" fontAlgn="ctr"/>
                      <a:r>
                        <a:rPr lang="pl-PL" sz="1400" u="none" strike="noStrike" dirty="0"/>
                        <a:t>dotacje na działalność statutową ze</a:t>
                      </a:r>
                      <a:r>
                        <a:rPr lang="pl-PL" sz="1400" u="none" strike="noStrike" baseline="0" dirty="0"/>
                        <a:t> środków powiatu</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231 500</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a:t>231 500</a:t>
                      </a:r>
                      <a:endParaRPr lang="pl-PL" sz="1400" b="1" i="0" u="none" strike="noStrike">
                        <a:solidFill>
                          <a:srgbClr val="000000"/>
                        </a:solidFill>
                        <a:latin typeface="+mn-lt"/>
                      </a:endParaRPr>
                    </a:p>
                  </a:txBody>
                  <a:tcPr marL="8952" marR="8952" marT="8952" marB="0" anchor="ctr"/>
                </a:tc>
                <a:tc>
                  <a:txBody>
                    <a:bodyPr/>
                    <a:lstStyle/>
                    <a:p>
                      <a:pPr algn="ctr" fontAlgn="ctr"/>
                      <a:r>
                        <a:rPr lang="pl-PL" sz="1400" u="none" strike="noStrike"/>
                        <a:t>241 500</a:t>
                      </a:r>
                      <a:endParaRPr lang="pl-PL" sz="1400" b="1" i="0" u="none" strike="noStrike">
                        <a:solidFill>
                          <a:srgbClr val="000000"/>
                        </a:solidFill>
                        <a:latin typeface="+mn-lt"/>
                      </a:endParaRPr>
                    </a:p>
                  </a:txBody>
                  <a:tcPr marL="8952" marR="8952" marT="8952" marB="0" anchor="ctr"/>
                </a:tc>
                <a:tc>
                  <a:txBody>
                    <a:bodyPr/>
                    <a:lstStyle/>
                    <a:p>
                      <a:pPr algn="ctr" fontAlgn="ctr"/>
                      <a:r>
                        <a:rPr lang="pl-PL" sz="1400" u="none" strike="noStrike"/>
                        <a:t>104,32</a:t>
                      </a:r>
                      <a:endParaRPr lang="pl-PL" sz="1400" b="1" i="0" u="none" strike="noStrike">
                        <a:solidFill>
                          <a:srgbClr val="000000"/>
                        </a:solidFill>
                        <a:latin typeface="+mn-lt"/>
                      </a:endParaRPr>
                    </a:p>
                  </a:txBody>
                  <a:tcPr marL="8952" marR="8952" marT="8952" marB="0" anchor="ctr"/>
                </a:tc>
                <a:extLst>
                  <a:ext uri="{0D108BD9-81ED-4DB2-BD59-A6C34878D82A}">
                    <a16:rowId xmlns:a16="http://schemas.microsoft.com/office/drawing/2014/main" val="10005"/>
                  </a:ext>
                </a:extLst>
              </a:tr>
              <a:tr h="296140">
                <a:tc>
                  <a:txBody>
                    <a:bodyPr/>
                    <a:lstStyle/>
                    <a:p>
                      <a:pPr algn="l" fontAlgn="ctr"/>
                      <a:r>
                        <a:rPr lang="pl-PL" sz="1400" u="none" strike="noStrike" dirty="0"/>
                        <a:t>pozostałe przychody</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20 000</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20 000</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500</a:t>
                      </a:r>
                      <a:endParaRPr lang="pl-PL" sz="1400" b="1" i="0" u="none" strike="noStrike" dirty="0">
                        <a:solidFill>
                          <a:srgbClr val="000000"/>
                        </a:solidFill>
                        <a:latin typeface="+mn-lt"/>
                      </a:endParaRPr>
                    </a:p>
                  </a:txBody>
                  <a:tcPr marL="8952" marR="8952" marT="8952" marB="0" anchor="ctr"/>
                </a:tc>
                <a:tc>
                  <a:txBody>
                    <a:bodyPr/>
                    <a:lstStyle/>
                    <a:p>
                      <a:pPr algn="ctr" fontAlgn="ctr"/>
                      <a:r>
                        <a:rPr lang="pl-PL" sz="1400" u="none" strike="noStrike" dirty="0"/>
                        <a:t>0</a:t>
                      </a:r>
                      <a:endParaRPr lang="pl-PL" sz="1400" b="1" i="0" u="none" strike="noStrike" dirty="0">
                        <a:solidFill>
                          <a:srgbClr val="000000"/>
                        </a:solidFill>
                        <a:latin typeface="+mn-lt"/>
                      </a:endParaRPr>
                    </a:p>
                  </a:txBody>
                  <a:tcPr marL="8952" marR="8952" marT="8952" marB="0" anchor="ctr"/>
                </a:tc>
                <a:extLst>
                  <a:ext uri="{0D108BD9-81ED-4DB2-BD59-A6C34878D82A}">
                    <a16:rowId xmlns:a16="http://schemas.microsoft.com/office/drawing/2014/main" val="10012"/>
                  </a:ext>
                </a:extLst>
              </a:tr>
            </a:tbl>
          </a:graphicData>
        </a:graphic>
      </p:graphicFrame>
      <p:graphicFrame>
        <p:nvGraphicFramePr>
          <p:cNvPr id="2" name="Tabela 1"/>
          <p:cNvGraphicFramePr>
            <a:graphicFrameLocks noGrp="1"/>
          </p:cNvGraphicFramePr>
          <p:nvPr>
            <p:extLst>
              <p:ext uri="{D42A27DB-BD31-4B8C-83A1-F6EECF244321}">
                <p14:modId xmlns:p14="http://schemas.microsoft.com/office/powerpoint/2010/main" val="3968428597"/>
              </p:ext>
            </p:extLst>
          </p:nvPr>
        </p:nvGraphicFramePr>
        <p:xfrm>
          <a:off x="180753" y="3345418"/>
          <a:ext cx="11476298" cy="1811094"/>
        </p:xfrm>
        <a:graphic>
          <a:graphicData uri="http://schemas.openxmlformats.org/drawingml/2006/table">
            <a:tbl>
              <a:tblPr firstRow="1" bandRow="1">
                <a:tableStyleId>{D113A9D2-9D6B-4929-AA2D-F23B5EE8CBE7}</a:tableStyleId>
              </a:tblPr>
              <a:tblGrid>
                <a:gridCol w="4984953">
                  <a:extLst>
                    <a:ext uri="{9D8B030D-6E8A-4147-A177-3AD203B41FA5}">
                      <a16:colId xmlns:a16="http://schemas.microsoft.com/office/drawing/2014/main" val="20000"/>
                    </a:ext>
                  </a:extLst>
                </a:gridCol>
                <a:gridCol w="1926857">
                  <a:extLst>
                    <a:ext uri="{9D8B030D-6E8A-4147-A177-3AD203B41FA5}">
                      <a16:colId xmlns:a16="http://schemas.microsoft.com/office/drawing/2014/main" val="20001"/>
                    </a:ext>
                  </a:extLst>
                </a:gridCol>
                <a:gridCol w="2342987">
                  <a:extLst>
                    <a:ext uri="{9D8B030D-6E8A-4147-A177-3AD203B41FA5}">
                      <a16:colId xmlns:a16="http://schemas.microsoft.com/office/drawing/2014/main" val="20002"/>
                    </a:ext>
                  </a:extLst>
                </a:gridCol>
                <a:gridCol w="1319016">
                  <a:extLst>
                    <a:ext uri="{9D8B030D-6E8A-4147-A177-3AD203B41FA5}">
                      <a16:colId xmlns:a16="http://schemas.microsoft.com/office/drawing/2014/main" val="20003"/>
                    </a:ext>
                  </a:extLst>
                </a:gridCol>
                <a:gridCol w="902485">
                  <a:extLst>
                    <a:ext uri="{9D8B030D-6E8A-4147-A177-3AD203B41FA5}">
                      <a16:colId xmlns:a16="http://schemas.microsoft.com/office/drawing/2014/main" val="20004"/>
                    </a:ext>
                  </a:extLst>
                </a:gridCol>
              </a:tblGrid>
              <a:tr h="301849">
                <a:tc>
                  <a:txBody>
                    <a:bodyPr/>
                    <a:lstStyle/>
                    <a:p>
                      <a:pPr algn="l" fontAlgn="ctr"/>
                      <a:r>
                        <a:rPr lang="pl-PL" sz="1350" u="none" strike="noStrike" dirty="0"/>
                        <a:t>KOSZTY OGÓŁEM, w tym:</a:t>
                      </a:r>
                      <a:endParaRPr lang="pl-PL" sz="1350" b="1" i="0" u="none" strike="noStrike" dirty="0">
                        <a:solidFill>
                          <a:srgbClr val="000000"/>
                        </a:solidFill>
                        <a:latin typeface="+mj-lt"/>
                      </a:endParaRPr>
                    </a:p>
                  </a:txBody>
                  <a:tcPr marL="8952" marR="8952" marT="8952" marB="0" anchor="ctr"/>
                </a:tc>
                <a:tc>
                  <a:txBody>
                    <a:bodyPr/>
                    <a:lstStyle/>
                    <a:p>
                      <a:pPr algn="ctr" fontAlgn="ctr"/>
                      <a:r>
                        <a:rPr lang="pl-PL" sz="1350" u="none" strike="noStrike"/>
                        <a:t>251 500</a:t>
                      </a:r>
                      <a:endParaRPr lang="pl-PL" sz="1350" b="1" i="0" u="none" strike="noStrike">
                        <a:solidFill>
                          <a:srgbClr val="000000"/>
                        </a:solidFill>
                        <a:latin typeface="+mj-lt"/>
                      </a:endParaRPr>
                    </a:p>
                  </a:txBody>
                  <a:tcPr marL="8952" marR="8952" marT="8952" marB="0" anchor="ctr"/>
                </a:tc>
                <a:tc>
                  <a:txBody>
                    <a:bodyPr/>
                    <a:lstStyle/>
                    <a:p>
                      <a:pPr algn="ctr" fontAlgn="ctr"/>
                      <a:r>
                        <a:rPr lang="pl-PL" sz="1350" u="none" strike="noStrike" dirty="0"/>
                        <a:t>251 500</a:t>
                      </a:r>
                      <a:endParaRPr lang="pl-PL" sz="1350" b="1" i="0" u="none" strike="noStrike" dirty="0">
                        <a:solidFill>
                          <a:srgbClr val="000000"/>
                        </a:solidFill>
                        <a:latin typeface="+mj-lt"/>
                      </a:endParaRPr>
                    </a:p>
                  </a:txBody>
                  <a:tcPr marL="8952" marR="8952" marT="8952" marB="0" anchor="ctr"/>
                </a:tc>
                <a:tc>
                  <a:txBody>
                    <a:bodyPr/>
                    <a:lstStyle/>
                    <a:p>
                      <a:pPr algn="ctr" fontAlgn="ctr"/>
                      <a:r>
                        <a:rPr lang="pl-PL" sz="1350" u="none" strike="noStrike" dirty="0"/>
                        <a:t>242 000</a:t>
                      </a:r>
                      <a:endParaRPr lang="pl-PL" sz="1350" b="1" i="0" u="none" strike="noStrike" dirty="0">
                        <a:solidFill>
                          <a:srgbClr val="000000"/>
                        </a:solidFill>
                        <a:latin typeface="+mj-lt"/>
                      </a:endParaRPr>
                    </a:p>
                  </a:txBody>
                  <a:tcPr marL="8952" marR="8952" marT="8952" marB="0" anchor="ctr"/>
                </a:tc>
                <a:tc>
                  <a:txBody>
                    <a:bodyPr/>
                    <a:lstStyle/>
                    <a:p>
                      <a:pPr algn="ctr" fontAlgn="ctr"/>
                      <a:r>
                        <a:rPr lang="pl-PL" sz="1350" u="none" strike="noStrike"/>
                        <a:t>96,22</a:t>
                      </a:r>
                      <a:endParaRPr lang="pl-PL" sz="1350" b="1" i="0" u="none" strike="noStrike">
                        <a:solidFill>
                          <a:srgbClr val="000000"/>
                        </a:solidFill>
                        <a:latin typeface="+mj-lt"/>
                      </a:endParaRPr>
                    </a:p>
                  </a:txBody>
                  <a:tcPr marL="8952" marR="8952" marT="8952" marB="0" anchor="ctr"/>
                </a:tc>
                <a:extLst>
                  <a:ext uri="{0D108BD9-81ED-4DB2-BD59-A6C34878D82A}">
                    <a16:rowId xmlns:a16="http://schemas.microsoft.com/office/drawing/2014/main" val="10000"/>
                  </a:ext>
                </a:extLst>
              </a:tr>
              <a:tr h="301849">
                <a:tc>
                  <a:txBody>
                    <a:bodyPr/>
                    <a:lstStyle/>
                    <a:p>
                      <a:pPr algn="l" fontAlgn="ctr"/>
                      <a:r>
                        <a:rPr lang="pl-PL" sz="1350" u="none" strike="noStrike" dirty="0"/>
                        <a:t>wynagrodzenia i składki od nich naliczane</a:t>
                      </a:r>
                      <a:endParaRPr lang="pl-PL" sz="1350" b="1" i="0" u="none" strike="noStrike" dirty="0">
                        <a:solidFill>
                          <a:srgbClr val="000000"/>
                        </a:solidFill>
                        <a:latin typeface="+mj-lt"/>
                      </a:endParaRPr>
                    </a:p>
                  </a:txBody>
                  <a:tcPr marL="8952" marR="8952" marT="8952" marB="0" anchor="ctr"/>
                </a:tc>
                <a:tc>
                  <a:txBody>
                    <a:bodyPr/>
                    <a:lstStyle/>
                    <a:p>
                      <a:pPr algn="ctr" fontAlgn="ctr"/>
                      <a:r>
                        <a:rPr lang="pl-PL" sz="1350" u="none" strike="noStrike" dirty="0"/>
                        <a:t>152 509</a:t>
                      </a:r>
                      <a:endParaRPr lang="pl-PL" sz="1350" b="1" i="0" u="none" strike="noStrike" dirty="0">
                        <a:solidFill>
                          <a:srgbClr val="000000"/>
                        </a:solidFill>
                        <a:latin typeface="+mj-lt"/>
                      </a:endParaRPr>
                    </a:p>
                  </a:txBody>
                  <a:tcPr marL="8952" marR="8952" marT="8952" marB="0" anchor="ctr"/>
                </a:tc>
                <a:tc>
                  <a:txBody>
                    <a:bodyPr/>
                    <a:lstStyle/>
                    <a:p>
                      <a:pPr algn="ctr" fontAlgn="ctr"/>
                      <a:r>
                        <a:rPr lang="pl-PL" sz="1350" u="none" strike="noStrike" dirty="0"/>
                        <a:t>152 509</a:t>
                      </a:r>
                      <a:endParaRPr lang="pl-PL" sz="1350" b="1" i="0" u="none" strike="noStrike" dirty="0">
                        <a:solidFill>
                          <a:srgbClr val="000000"/>
                        </a:solidFill>
                        <a:latin typeface="+mj-lt"/>
                      </a:endParaRPr>
                    </a:p>
                  </a:txBody>
                  <a:tcPr marL="8952" marR="8952" marT="8952" marB="0" anchor="ctr"/>
                </a:tc>
                <a:tc>
                  <a:txBody>
                    <a:bodyPr/>
                    <a:lstStyle/>
                    <a:p>
                      <a:pPr algn="ctr" fontAlgn="ctr"/>
                      <a:r>
                        <a:rPr lang="pl-PL" sz="1350" u="none" strike="noStrike" dirty="0"/>
                        <a:t>163 622</a:t>
                      </a:r>
                      <a:endParaRPr lang="pl-PL" sz="1350" b="1" i="0" u="none" strike="noStrike" dirty="0">
                        <a:solidFill>
                          <a:srgbClr val="000000"/>
                        </a:solidFill>
                        <a:latin typeface="+mj-lt"/>
                      </a:endParaRPr>
                    </a:p>
                  </a:txBody>
                  <a:tcPr marL="8952" marR="8952" marT="8952" marB="0" anchor="ctr"/>
                </a:tc>
                <a:tc>
                  <a:txBody>
                    <a:bodyPr/>
                    <a:lstStyle/>
                    <a:p>
                      <a:pPr algn="ctr" fontAlgn="ctr"/>
                      <a:r>
                        <a:rPr lang="pl-PL" sz="1350" u="none" strike="noStrike" dirty="0"/>
                        <a:t>107,29</a:t>
                      </a:r>
                      <a:endParaRPr lang="pl-PL" sz="1350" b="1" i="0" u="none" strike="noStrike" dirty="0">
                        <a:solidFill>
                          <a:srgbClr val="000000"/>
                        </a:solidFill>
                        <a:latin typeface="+mj-lt"/>
                      </a:endParaRPr>
                    </a:p>
                  </a:txBody>
                  <a:tcPr marL="8952" marR="8952" marT="8952" marB="0" anchor="ctr"/>
                </a:tc>
                <a:extLst>
                  <a:ext uri="{0D108BD9-81ED-4DB2-BD59-A6C34878D82A}">
                    <a16:rowId xmlns:a16="http://schemas.microsoft.com/office/drawing/2014/main" val="10001"/>
                  </a:ext>
                </a:extLst>
              </a:tr>
              <a:tr h="301849">
                <a:tc>
                  <a:txBody>
                    <a:bodyPr/>
                    <a:lstStyle/>
                    <a:p>
                      <a:pPr algn="l" fontAlgn="ctr"/>
                      <a:r>
                        <a:rPr lang="pl-PL" sz="1350" u="none" strike="noStrike" dirty="0"/>
                        <a:t>zakup towarów i usług</a:t>
                      </a:r>
                      <a:endParaRPr lang="pl-PL" sz="1350" b="1"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92 467</a:t>
                      </a:r>
                      <a:endParaRPr lang="pl-PL" sz="1350" b="1"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92 467</a:t>
                      </a:r>
                      <a:endParaRPr lang="pl-PL" sz="1350" b="1"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70 564</a:t>
                      </a:r>
                      <a:endParaRPr lang="pl-PL" sz="1350" b="1"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87,06</a:t>
                      </a:r>
                      <a:endParaRPr lang="pl-PL" sz="1350" b="1" i="0" u="none" strike="noStrike" dirty="0">
                        <a:solidFill>
                          <a:srgbClr val="000000"/>
                        </a:solidFill>
                        <a:latin typeface="Tahoma"/>
                      </a:endParaRPr>
                    </a:p>
                  </a:txBody>
                  <a:tcPr marL="8952" marR="8952" marT="8952" marB="0" anchor="ctr"/>
                </a:tc>
                <a:extLst>
                  <a:ext uri="{0D108BD9-81ED-4DB2-BD59-A6C34878D82A}">
                    <a16:rowId xmlns:a16="http://schemas.microsoft.com/office/drawing/2014/main" val="10002"/>
                  </a:ext>
                </a:extLst>
              </a:tr>
              <a:tr h="301849">
                <a:tc>
                  <a:txBody>
                    <a:bodyPr/>
                    <a:lstStyle/>
                    <a:p>
                      <a:pPr algn="l" fontAlgn="ctr"/>
                      <a:r>
                        <a:rPr lang="pl-PL" sz="1350" u="none" strike="noStrike" dirty="0"/>
                        <a:t>świadczenia na rzecz pracowników</a:t>
                      </a:r>
                      <a:endParaRPr lang="pl-PL" sz="1350" b="1" i="0" u="none" strike="noStrike" dirty="0">
                        <a:solidFill>
                          <a:srgbClr val="000000"/>
                        </a:solidFill>
                        <a:latin typeface="Tahoma"/>
                      </a:endParaRPr>
                    </a:p>
                  </a:txBody>
                  <a:tcPr marL="8952" marR="8952" marT="8952" marB="0" anchor="ctr"/>
                </a:tc>
                <a:tc>
                  <a:txBody>
                    <a:bodyPr/>
                    <a:lstStyle/>
                    <a:p>
                      <a:pPr algn="ctr" fontAlgn="ctr"/>
                      <a:r>
                        <a:rPr lang="pl-PL" sz="1350" u="none" strike="noStrike"/>
                        <a:t>4 034</a:t>
                      </a:r>
                      <a:endParaRPr lang="pl-PL" sz="1350" b="1" i="0" u="none" strike="noStrike">
                        <a:solidFill>
                          <a:srgbClr val="000000"/>
                        </a:solidFill>
                        <a:latin typeface="Tahoma"/>
                      </a:endParaRPr>
                    </a:p>
                  </a:txBody>
                  <a:tcPr marL="8952" marR="8952" marT="8952" marB="0" anchor="ctr"/>
                </a:tc>
                <a:tc>
                  <a:txBody>
                    <a:bodyPr/>
                    <a:lstStyle/>
                    <a:p>
                      <a:pPr algn="ctr" fontAlgn="ctr"/>
                      <a:r>
                        <a:rPr lang="pl-PL" sz="1350" u="none" strike="noStrike"/>
                        <a:t>4 034</a:t>
                      </a:r>
                      <a:endParaRPr lang="pl-PL" sz="1350" b="1" i="0" u="none" strike="noStrike">
                        <a:solidFill>
                          <a:srgbClr val="000000"/>
                        </a:solidFill>
                        <a:latin typeface="Tahoma"/>
                      </a:endParaRPr>
                    </a:p>
                  </a:txBody>
                  <a:tcPr marL="8952" marR="8952" marT="8952" marB="0" anchor="ctr"/>
                </a:tc>
                <a:tc>
                  <a:txBody>
                    <a:bodyPr/>
                    <a:lstStyle/>
                    <a:p>
                      <a:pPr algn="ctr" fontAlgn="ctr"/>
                      <a:r>
                        <a:rPr lang="pl-PL" sz="1350" u="none" strike="noStrike"/>
                        <a:t>3 964</a:t>
                      </a:r>
                      <a:endParaRPr lang="pl-PL" sz="1350" b="1" i="0" u="none" strike="noStrike">
                        <a:solidFill>
                          <a:srgbClr val="000000"/>
                        </a:solidFill>
                        <a:latin typeface="Tahoma"/>
                      </a:endParaRPr>
                    </a:p>
                  </a:txBody>
                  <a:tcPr marL="8952" marR="8952" marT="8952" marB="0" anchor="ctr"/>
                </a:tc>
                <a:tc>
                  <a:txBody>
                    <a:bodyPr/>
                    <a:lstStyle/>
                    <a:p>
                      <a:pPr algn="ctr" fontAlgn="ctr"/>
                      <a:r>
                        <a:rPr lang="pl-PL" sz="1350" u="none" strike="noStrike" dirty="0"/>
                        <a:t>100</a:t>
                      </a:r>
                      <a:endParaRPr lang="pl-PL" sz="1350" b="1" i="0" u="none" strike="noStrike" dirty="0">
                        <a:solidFill>
                          <a:srgbClr val="000000"/>
                        </a:solidFill>
                        <a:latin typeface="Tahoma"/>
                      </a:endParaRPr>
                    </a:p>
                  </a:txBody>
                  <a:tcPr marL="8952" marR="8952" marT="8952" marB="0" anchor="ctr"/>
                </a:tc>
                <a:extLst>
                  <a:ext uri="{0D108BD9-81ED-4DB2-BD59-A6C34878D82A}">
                    <a16:rowId xmlns:a16="http://schemas.microsoft.com/office/drawing/2014/main" val="10003"/>
                  </a:ext>
                </a:extLst>
              </a:tr>
              <a:tr h="301849">
                <a:tc>
                  <a:txBody>
                    <a:bodyPr/>
                    <a:lstStyle/>
                    <a:p>
                      <a:pPr algn="l" fontAlgn="ctr"/>
                      <a:r>
                        <a:rPr lang="pl-PL" sz="1350" u="none" strike="noStrike" dirty="0"/>
                        <a:t>ubezpieczenia OC i majątkowe</a:t>
                      </a:r>
                      <a:endParaRPr lang="pl-PL" sz="1350" b="0"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920</a:t>
                      </a:r>
                      <a:endParaRPr lang="pl-PL" sz="1350" b="0"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920</a:t>
                      </a:r>
                      <a:endParaRPr lang="pl-PL" sz="1350" b="0"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1 250</a:t>
                      </a:r>
                      <a:endParaRPr lang="pl-PL" sz="1350" b="0"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135,87 </a:t>
                      </a:r>
                      <a:endParaRPr lang="pl-PL" sz="1350" b="0" i="0" u="none" strike="noStrike" dirty="0">
                        <a:solidFill>
                          <a:srgbClr val="000000"/>
                        </a:solidFill>
                        <a:latin typeface="Tahoma"/>
                      </a:endParaRPr>
                    </a:p>
                  </a:txBody>
                  <a:tcPr marL="8952" marR="8952" marT="8952" marB="0" anchor="ctr"/>
                </a:tc>
                <a:extLst>
                  <a:ext uri="{0D108BD9-81ED-4DB2-BD59-A6C34878D82A}">
                    <a16:rowId xmlns:a16="http://schemas.microsoft.com/office/drawing/2014/main" val="10004"/>
                  </a:ext>
                </a:extLst>
              </a:tr>
              <a:tr h="301849">
                <a:tc>
                  <a:txBody>
                    <a:bodyPr/>
                    <a:lstStyle/>
                    <a:p>
                      <a:pPr algn="l" fontAlgn="ctr"/>
                      <a:r>
                        <a:rPr lang="pl-PL" sz="1350" u="none" strike="noStrike" dirty="0"/>
                        <a:t>koszty podróży służbowych</a:t>
                      </a:r>
                      <a:endParaRPr lang="pl-PL" sz="1350" b="0" i="0" u="none" strike="noStrike" dirty="0">
                        <a:solidFill>
                          <a:srgbClr val="000000"/>
                        </a:solidFill>
                        <a:latin typeface="Tahoma"/>
                      </a:endParaRPr>
                    </a:p>
                  </a:txBody>
                  <a:tcPr marL="8952" marR="8952" marT="8952" marB="0" anchor="ctr"/>
                </a:tc>
                <a:tc>
                  <a:txBody>
                    <a:bodyPr/>
                    <a:lstStyle/>
                    <a:p>
                      <a:pPr algn="ctr" fontAlgn="ctr"/>
                      <a:r>
                        <a:rPr lang="pl-PL" sz="1350" u="none" strike="noStrike"/>
                        <a:t>1 570</a:t>
                      </a:r>
                      <a:endParaRPr lang="pl-PL" sz="1350" b="0" i="0" u="none" strike="noStrike">
                        <a:solidFill>
                          <a:srgbClr val="000000"/>
                        </a:solidFill>
                        <a:latin typeface="Tahoma"/>
                      </a:endParaRPr>
                    </a:p>
                  </a:txBody>
                  <a:tcPr marL="8952" marR="8952" marT="8952" marB="0" anchor="ctr"/>
                </a:tc>
                <a:tc>
                  <a:txBody>
                    <a:bodyPr/>
                    <a:lstStyle/>
                    <a:p>
                      <a:pPr algn="ctr" fontAlgn="ctr"/>
                      <a:r>
                        <a:rPr lang="pl-PL" sz="1350" u="none" strike="noStrike" dirty="0"/>
                        <a:t>1 570</a:t>
                      </a:r>
                      <a:endParaRPr lang="pl-PL" sz="1350" b="0"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2 600</a:t>
                      </a:r>
                      <a:endParaRPr lang="pl-PL" sz="1350" b="0" i="0" u="none" strike="noStrike" dirty="0">
                        <a:solidFill>
                          <a:srgbClr val="000000"/>
                        </a:solidFill>
                        <a:latin typeface="Tahoma"/>
                      </a:endParaRPr>
                    </a:p>
                  </a:txBody>
                  <a:tcPr marL="8952" marR="8952" marT="8952" marB="0" anchor="ctr"/>
                </a:tc>
                <a:tc>
                  <a:txBody>
                    <a:bodyPr/>
                    <a:lstStyle/>
                    <a:p>
                      <a:pPr algn="ctr" fontAlgn="ctr"/>
                      <a:r>
                        <a:rPr lang="pl-PL" sz="1350" u="none" strike="noStrike" dirty="0"/>
                        <a:t>165,61 </a:t>
                      </a:r>
                      <a:endParaRPr lang="pl-PL" sz="1350" b="0" i="0" u="none" strike="noStrike" dirty="0">
                        <a:solidFill>
                          <a:srgbClr val="000000"/>
                        </a:solidFill>
                        <a:latin typeface="Tahoma"/>
                      </a:endParaRPr>
                    </a:p>
                  </a:txBody>
                  <a:tcPr marL="8952" marR="8952" marT="8952"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7674928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iestandardowy 1">
      <a:majorFont>
        <a:latin typeface="Tahoma"/>
        <a:ea typeface=""/>
        <a:cs typeface=""/>
      </a:majorFont>
      <a:minorFont>
        <a:latin typeface="Tahoma"/>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2010</TotalTime>
  <Words>4979</Words>
  <Application>Microsoft Office PowerPoint</Application>
  <PresentationFormat>Panoramiczny</PresentationFormat>
  <Paragraphs>1272</Paragraphs>
  <Slides>51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51</vt:i4>
      </vt:variant>
    </vt:vector>
  </HeadingPairs>
  <TitlesOfParts>
    <vt:vector size="58" baseType="lpstr">
      <vt:lpstr>Arial</vt:lpstr>
      <vt:lpstr>Calibri</vt:lpstr>
      <vt:lpstr>Symbol</vt:lpstr>
      <vt:lpstr>Tahoma</vt:lpstr>
      <vt:lpstr>Times New Roman</vt:lpstr>
      <vt:lpstr>Wingdings</vt:lpstr>
      <vt:lpstr>Motyw pakietu Office</vt:lpstr>
      <vt:lpstr>PROJEKT BUDŻETU POWIATU SŁUPSKIEGO  NA 2019 ROK      </vt:lpstr>
      <vt:lpstr>UCZESTNIKAMI PRAC NAD PROJEKTEM BUDŻETU POWIATU  I ŹRÓDŁEM INFORMACJI PLANISTYCZNEJ SĄ PRZEDE WSZYSTKIM:</vt:lpstr>
      <vt:lpstr>PODSTAWOWE ZAŁOŻENIA BUDŻETU POWIATU NA 2019 ROK</vt:lpstr>
      <vt:lpstr>ZASADA ZRÓWNOWAŻENIA BUDŻETU  </vt:lpstr>
      <vt:lpstr>RELACJA DOCHODÓW I WYDATKÓW BUDŻETU POWIATU W LATACH 2019-2022 Z PODZIAŁEM NA BIEŻĄCE I MAJĄTKOWE WG WPF</vt:lpstr>
      <vt:lpstr>PLANOWANE DOCHODY I WYDATKI NA 2019 ROK Z PODZIAŁEM NA JEDNOSTKI ORGANIZACYJNE POWIATU  JEDNOSTKI OŚWIATOWE </vt:lpstr>
      <vt:lpstr>PLANOWANE DOCHODY I WYDATKI NA 2019 ROK Z PODZIAŁEM NA JEDNOSTKI ORGANIZACYJNE POWIATU  DOMY POMOCY SPOŁECZNEJ</vt:lpstr>
      <vt:lpstr>PLANOWANE DOCHODY I WYDATKI NA 2019 ROK Z PODZIAŁEM NA JEDNOSTKI ORGANIZACYJNE POWIATU  POZOSTAŁE JEDNOSTKI</vt:lpstr>
      <vt:lpstr>PROJEKT PLANU FINANSOWEGO CENTRUM EDUKACJI REGIONALNEJ      </vt:lpstr>
      <vt:lpstr>PLANOWANE DOCHODY POWIATU SŁUPSKIEGO NA 2019 ROK  W PORÓWNANIU Z PRZEWIDYWANYM WYKONANIEM ROKU 2018</vt:lpstr>
      <vt:lpstr>PLANOWANE WYDATKI POWIATU SŁUPSKIEGO NA 2019 ROK  W PORÓWNANIU Z PRZEWIDYWANYM WYKONANIEM W ROKU 2018</vt:lpstr>
      <vt:lpstr>PLANOWANE WYDATKI MAJĄTKOWE NA 2019 ROK  </vt:lpstr>
      <vt:lpstr>Prezentacja programu PowerPoint</vt:lpstr>
      <vt:lpstr>Prezentacja programu PowerPoint</vt:lpstr>
      <vt:lpstr>OPIS ZADAŃ INWESTYCYJNYCH  PLANOWANYCH DO REALIZACJI W ROKU BUDŻETOWYM 2019</vt:lpstr>
      <vt:lpstr>OPIS ZADAŃ INWESTYCYJNYCH  PLANOWANYCH DO REALIZACJI W ROKU BUDŻETOWYM 2019</vt:lpstr>
      <vt:lpstr>DROGA POWIATOWA NR 1157G </vt:lpstr>
      <vt:lpstr>OPIS ZADAŃ INWESTYCYJNYCH  PLANOWANYCH DO REALIZACJI W ROKU BUDŻETOWYM 2019</vt:lpstr>
      <vt:lpstr>DROGA POWIATOWA NR 1112G</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DROGA POWIATOWA NR 1144G</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OPIS ZADAŃ INWESTYCYJNYCH  PLANOWANYCH DO REALIZACJI W ROKU BUDŻETOWYM 2019</vt:lpstr>
      <vt:lpstr>DROGA POWIATOWA NR 1105G – W MIEJSCOWOŚCI SWOŁOWO</vt:lpstr>
      <vt:lpstr>WYNIK BUDŻETU POWIATU W LATACH 2019-2022 NADWYŻKA BUDŻETOWA = DOCHODY OGÓŁEM - WYDATKI OGÓŁEM NADWYŻKA OPERACYJNA = DOCHODY BIEŻĄCE - WYDATKI BIEŻĄCE </vt:lpstr>
      <vt:lpstr>PRZYCHODY BUDŻETU NA 2019 ROK</vt:lpstr>
      <vt:lpstr>PLANOWANY STAN ZADŁUŻENIA NA 2019 ROK </vt:lpstr>
      <vt:lpstr>ZADŁUŻENIE POWIATU SŁUPSKIEGO W LATACH 2019-2031</vt:lpstr>
      <vt:lpstr>PROCENTOWY UDZIAŁ ZADŁUŻENIA POWIATU SŁUPSKIEGO  W LATACH 2019-2031  DO DOCHODÓW OGÓŁEM</vt:lpstr>
      <vt:lpstr>SPEŁNIENIE WYMOGÓW WARUNKUJĄCYCH UCHWALENIE BUDŻETU</vt:lpstr>
      <vt:lpstr>SPEŁNIENIE WYMOGÓW WYNIKAJĄCYCH Z ART. 242 USTAWY  O FINANSACH PUBLICZNYCH</vt:lpstr>
      <vt:lpstr>ART.243 – WSKAŹNIK SPŁATY ZADŁUŻENIA POWIAT SŁUPSKI W LATACH 2020 – 2032 PREZENTUJE PRAWIDŁOWY POZIOM ZADŁUŻENIA </vt:lpstr>
      <vt:lpstr>DOCHODY BIEŻĄCE I MAJĄTKOWE NA 2019 ROK W PORÓWNANIU  DO PRZEWIDYWANEGO WYKONANIA 2018 ROKU</vt:lpstr>
      <vt:lpstr>OPINIA REGIONALNEJ IZBY OBRACHUNKOWEJ O PROJEKCIE UCHWAŁY RADY POWIATU SŁUPSKIEGO W SPRAWIE WIELOLETNIEJ PROGNOZY FINANSOWEJ POWIATU SŁUPSKIEGO  NA LATA 2019-2032</vt:lpstr>
      <vt:lpstr>OPINIA REGIONALNEJ IZBY OBRACHUNKOWEJ O PROJEKCIE UCHWAŁY BUDŻETOWEJ  POWIATU SŁUPSKIEGO NA 2019 ROK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BUDŻETU POWIATU SŁUPSKIEGO NA 2019 ROK</dc:title>
  <dc:creator>Justyna Bizukowicz</dc:creator>
  <cp:lastModifiedBy>Katarzyna Budnik</cp:lastModifiedBy>
  <cp:revision>221</cp:revision>
  <cp:lastPrinted>2018-12-10T14:41:30Z</cp:lastPrinted>
  <dcterms:created xsi:type="dcterms:W3CDTF">2018-11-29T12:15:22Z</dcterms:created>
  <dcterms:modified xsi:type="dcterms:W3CDTF">2018-12-14T11:41:34Z</dcterms:modified>
</cp:coreProperties>
</file>